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81" r:id="rId3"/>
    <p:sldId id="263" r:id="rId4"/>
    <p:sldId id="257" r:id="rId5"/>
    <p:sldId id="259" r:id="rId6"/>
    <p:sldId id="292" r:id="rId7"/>
    <p:sldId id="260" r:id="rId8"/>
    <p:sldId id="277" r:id="rId9"/>
    <p:sldId id="293" r:id="rId10"/>
    <p:sldId id="303" r:id="rId11"/>
    <p:sldId id="261" r:id="rId12"/>
    <p:sldId id="296" r:id="rId13"/>
    <p:sldId id="264" r:id="rId14"/>
    <p:sldId id="282" r:id="rId15"/>
    <p:sldId id="267" r:id="rId16"/>
    <p:sldId id="304" r:id="rId17"/>
    <p:sldId id="309" r:id="rId18"/>
    <p:sldId id="280" r:id="rId19"/>
    <p:sldId id="290" r:id="rId20"/>
    <p:sldId id="308" r:id="rId21"/>
    <p:sldId id="297" r:id="rId22"/>
    <p:sldId id="298" r:id="rId23"/>
    <p:sldId id="299" r:id="rId24"/>
    <p:sldId id="300" r:id="rId25"/>
    <p:sldId id="301" r:id="rId26"/>
    <p:sldId id="302" r:id="rId27"/>
    <p:sldId id="305" r:id="rId28"/>
    <p:sldId id="307" r:id="rId29"/>
    <p:sldId id="295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B4EBF-5590-422E-B8BF-B2B8EC6F0345}" type="datetimeFigureOut">
              <a:rPr lang="fr-FR" smtClean="0"/>
              <a:t>16/11/2018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09BA-B032-4894-B598-4DFF6BA3AA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93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F6BA-D2DF-4EEC-9583-C99AE3588955}" type="datetime1">
              <a:rPr lang="fr-FR" smtClean="0"/>
              <a:t>16/11/2018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D4FB-3A07-4C2C-9520-6A85676237A5}" type="datetime1">
              <a:rPr lang="fr-FR" smtClean="0"/>
              <a:t>16/11/2018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16DC-2E2D-4328-9BBE-8855B4B5B1D3}" type="datetime1">
              <a:rPr lang="fr-FR" smtClean="0"/>
              <a:t>16/11/2018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8448-BBB4-4730-A49A-E1D923770C1F}" type="datetime1">
              <a:rPr lang="fr-FR" smtClean="0"/>
              <a:t>16/11/2018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68FC-2C03-4EBC-A53D-7B21718A25B2}" type="datetime1">
              <a:rPr lang="fr-FR" smtClean="0"/>
              <a:t>16/11/2018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06B1-5335-438F-AB97-D8E393FFFD63}" type="datetime1">
              <a:rPr lang="fr-FR" smtClean="0"/>
              <a:t>16/11/2018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2421-E5FB-439C-86A4-A1E77F51F536}" type="datetime1">
              <a:rPr lang="fr-FR" smtClean="0"/>
              <a:t>16/11/2018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87FD-9DD3-4EA5-BEDC-885E5E4E34E1}" type="datetime1">
              <a:rPr lang="fr-FR" smtClean="0"/>
              <a:t>16/11/2018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ACC-B92C-4772-BF88-756D0728DE48}" type="datetime1">
              <a:rPr lang="fr-FR" smtClean="0"/>
              <a:t>16/11/2018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7711-4E54-47E2-BD0B-1421F733C1C0}" type="datetime1">
              <a:rPr lang="fr-FR" smtClean="0"/>
              <a:t>16/11/2018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3556-14F3-4E8B-88B4-CCCA7E10A9CF}" type="datetime1">
              <a:rPr lang="fr-FR" smtClean="0"/>
              <a:t>16/11/2018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030DD0-C36E-4624-A7A4-914330E63A9B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43C252-5B91-4465-B8D5-3F1C75F6E996}" type="datetime1">
              <a:rPr lang="fr-FR" smtClean="0"/>
              <a:t>16/11/2018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Le%20multi%20agenda%20D.%20Bucheton.mp4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Ateliers%20CM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Tableau%20de%20synthese%20des%20postures%20.pdf" TargetMode="External"/><Relationship Id="rId2" Type="http://schemas.openxmlformats.org/officeDocument/2006/relationships/hyperlink" Target="postures%20enseignantes.mp4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P/LaDifferenciation_RentreeScolaire_SeanceApprentissage.mp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Grille%20d'observation%20elev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600399" cy="187220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STAGE GESTION DE L’HETEROGENEITE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33365" y="4653136"/>
            <a:ext cx="3309803" cy="102857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b="1" dirty="0" err="1" smtClean="0"/>
              <a:t>Cerisy</a:t>
            </a:r>
            <a:r>
              <a:rPr lang="fr-FR" b="1" dirty="0" smtClean="0"/>
              <a:t> la Salle</a:t>
            </a:r>
          </a:p>
          <a:p>
            <a:pPr algn="ctr"/>
            <a:r>
              <a:rPr lang="fr-FR" b="1" dirty="0" smtClean="0"/>
              <a:t>RPI </a:t>
            </a:r>
            <a:r>
              <a:rPr lang="fr-FR" b="1" dirty="0" err="1" smtClean="0"/>
              <a:t>Belval</a:t>
            </a:r>
            <a:r>
              <a:rPr lang="fr-FR" b="1" dirty="0" smtClean="0"/>
              <a:t> / </a:t>
            </a:r>
            <a:r>
              <a:rPr lang="fr-FR" b="1" dirty="0" err="1" smtClean="0"/>
              <a:t>Ouville</a:t>
            </a:r>
            <a:endParaRPr lang="fr-FR" b="1" dirty="0" smtClean="0"/>
          </a:p>
          <a:p>
            <a:pPr algn="r"/>
            <a:r>
              <a:rPr lang="fr-FR" i="1" dirty="0" smtClean="0"/>
              <a:t>15 novembre 2018</a:t>
            </a:r>
          </a:p>
          <a:p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 rot="20440796">
            <a:off x="464506" y="2266709"/>
            <a:ext cx="367240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« Différencier,  c’est avoir le souci de la personne sans renoncer à celui de la collectivité »</a:t>
            </a:r>
          </a:p>
          <a:p>
            <a:pPr algn="r"/>
            <a:r>
              <a:rPr lang="fr-FR" i="1" dirty="0" smtClean="0"/>
              <a:t>Philippe MEIRIEU</a:t>
            </a:r>
            <a:endParaRPr lang="fr-FR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0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/>
              <a:t>Une condition pour mettre en œuvre une différenciation efficace : </a:t>
            </a:r>
            <a:br>
              <a:rPr lang="fr-FR" sz="2800" b="1" dirty="0"/>
            </a:br>
            <a:r>
              <a:rPr lang="fr-FR" sz="2800" b="1" dirty="0"/>
              <a:t>connaître ses élèves</a:t>
            </a:r>
            <a:endParaRPr lang="fr-FR" sz="28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20" y="1600200"/>
            <a:ext cx="8425568" cy="52578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1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67733" y="1916832"/>
            <a:ext cx="727280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COMMENT GEREZ-VOUS CETTE HETEROGENEITE EN CLASSE ?</a:t>
            </a:r>
          </a:p>
          <a:p>
            <a:pPr algn="ctr"/>
            <a:endParaRPr lang="fr-FR" sz="2400" b="1" dirty="0">
              <a:solidFill>
                <a:srgbClr val="92D050"/>
              </a:solidFill>
            </a:endParaRPr>
          </a:p>
          <a:p>
            <a:r>
              <a:rPr lang="fr-FR" sz="2200" u="sng" dirty="0" smtClean="0"/>
              <a:t>Par équipes de cycles : </a:t>
            </a:r>
          </a:p>
          <a:p>
            <a:endParaRPr lang="fr-FR" sz="2400" u="sng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Dispositifs efficaces pour gérer l’hétérogénéité</a:t>
            </a:r>
          </a:p>
          <a:p>
            <a:pPr lvl="1"/>
            <a:endParaRPr lang="fr-FR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Difficultés, questions en suspens</a:t>
            </a:r>
          </a:p>
          <a:p>
            <a:pPr algn="ctr"/>
            <a:endParaRPr lang="fr-FR" b="1" dirty="0" smtClean="0"/>
          </a:p>
          <a:p>
            <a:pPr algn="ctr"/>
            <a:endParaRPr lang="fr-FR" b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3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75656" y="249289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Mise en commun +</a:t>
            </a:r>
          </a:p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Synthèse du travail d’autres écoles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6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QUELQUES APPORTS THEORIQUES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212776" y="177281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file"/>
              </a:rPr>
              <a:t>Le multi agenda </a:t>
            </a:r>
            <a:r>
              <a:rPr lang="fr-FR" dirty="0" smtClean="0"/>
              <a:t>– </a:t>
            </a:r>
            <a:r>
              <a:rPr lang="fr-FR" i="1" dirty="0" smtClean="0"/>
              <a:t>Dominique BUCHETON</a:t>
            </a:r>
          </a:p>
          <a:p>
            <a:endParaRPr lang="fr-FR" i="1" dirty="0" smtClean="0"/>
          </a:p>
          <a:p>
            <a:endParaRPr lang="fr-FR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8210"/>
            <a:ext cx="5290145" cy="391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52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440160"/>
          </a:xfrm>
        </p:spPr>
        <p:txBody>
          <a:bodyPr/>
          <a:lstStyle/>
          <a:p>
            <a:pPr algn="ctr"/>
            <a:r>
              <a:rPr lang="fr-FR" b="1" dirty="0" smtClean="0"/>
              <a:t>Exemple de différenciation en classe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2232248"/>
          </a:xfrm>
        </p:spPr>
        <p:txBody>
          <a:bodyPr/>
          <a:lstStyle/>
          <a:p>
            <a:r>
              <a:rPr lang="fr-FR" dirty="0" smtClean="0"/>
              <a:t>Vidéo en classe de CM1/CM2 : </a:t>
            </a:r>
            <a:r>
              <a:rPr lang="fr-FR" dirty="0" smtClean="0">
                <a:hlinkClick r:id="rId2" action="ppaction://hlinkfile"/>
              </a:rPr>
              <a:t>le calcul mental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Tâche : Relever les variables en jeu</a:t>
            </a:r>
          </a:p>
          <a:p>
            <a:pPr marL="11430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968" y="54868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QUELQUES APPORTS THEORIQUES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026249" y="263691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file"/>
              </a:rPr>
              <a:t>Les postures enseignantes </a:t>
            </a:r>
            <a:r>
              <a:rPr lang="fr-FR" dirty="0" smtClean="0"/>
              <a:t>– </a:t>
            </a:r>
            <a:r>
              <a:rPr lang="fr-FR" i="1" dirty="0" smtClean="0"/>
              <a:t>Dominique BUCHETON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36450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Document de synthèse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968" y="54868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QUELQUES APPORTS THEORIQUES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-519702" y="2016274"/>
            <a:ext cx="551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Les sept familles d’aide selon </a:t>
            </a:r>
          </a:p>
          <a:p>
            <a:pPr algn="ctr"/>
            <a:r>
              <a:rPr lang="fr-FR" sz="2400" b="1" dirty="0" smtClean="0"/>
              <a:t>Roland GOIGOUX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47056" y="2982045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Préparer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1100478" y="3422121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Soutenir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100478" y="3840142"/>
            <a:ext cx="1620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Exercer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00478" y="4225713"/>
            <a:ext cx="1764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Réviser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100478" y="4631704"/>
            <a:ext cx="2438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Faire autrement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9487" y="5070696"/>
            <a:ext cx="2438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Revenir en arrière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107196" y="5459514"/>
            <a:ext cx="2250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Compenser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863244" y="214043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Quelques variables</a:t>
            </a:r>
            <a:endParaRPr lang="fr-FR" sz="2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434408" y="2982045"/>
            <a:ext cx="39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Organisation pédagogique de la classe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434408" y="3404267"/>
            <a:ext cx="39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Outils à disposition des élèves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434408" y="3843537"/>
            <a:ext cx="39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Tâche proposée aux élèves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434408" y="4287998"/>
            <a:ext cx="39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Supports pédagogiques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434408" y="4701364"/>
            <a:ext cx="39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Utilisation du numérique…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3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7620000" cy="2520280"/>
          </a:xfrm>
        </p:spPr>
        <p:txBody>
          <a:bodyPr/>
          <a:lstStyle/>
          <a:p>
            <a:pPr algn="ctr"/>
            <a:r>
              <a:rPr lang="fr-FR" b="1" dirty="0" smtClean="0"/>
              <a:t>Synthèse de la matinée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71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1368152"/>
          </a:xfrm>
        </p:spPr>
        <p:txBody>
          <a:bodyPr/>
          <a:lstStyle/>
          <a:p>
            <a:pPr algn="ctr"/>
            <a:r>
              <a:rPr lang="fr-FR" b="1" dirty="0" smtClean="0"/>
              <a:t>Exemple de différenciation en classe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2376264"/>
          </a:xfrm>
        </p:spPr>
        <p:txBody>
          <a:bodyPr/>
          <a:lstStyle/>
          <a:p>
            <a:r>
              <a:rPr lang="fr-FR" dirty="0" smtClean="0"/>
              <a:t>Vidéo en classe de CP : </a:t>
            </a:r>
            <a:r>
              <a:rPr lang="fr-FR" dirty="0" smtClean="0">
                <a:hlinkClick r:id="rId2" action="ppaction://hlinkfile"/>
              </a:rPr>
              <a:t>Conscience phonologique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Sur quelles variables s’appuie l’enseignante pour différencier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1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Différentes modalités de différenciation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r-FR" dirty="0" smtClean="0"/>
          </a:p>
          <a:p>
            <a:pPr marL="571500" indent="-457200">
              <a:buFont typeface="+mj-lt"/>
              <a:buAutoNum type="arabicPeriod"/>
            </a:pPr>
            <a:r>
              <a:rPr lang="fr-FR" dirty="0" smtClean="0"/>
              <a:t>Contenus et nature de la tâche</a:t>
            </a:r>
          </a:p>
          <a:p>
            <a:pPr marL="571500" indent="-457200">
              <a:buFont typeface="+mj-lt"/>
              <a:buAutoNum type="arabicPeriod"/>
            </a:pPr>
            <a:r>
              <a:rPr lang="fr-FR" dirty="0" smtClean="0"/>
              <a:t>Amplitude de la tâche</a:t>
            </a:r>
          </a:p>
          <a:p>
            <a:pPr marL="571500" indent="-457200">
              <a:buFont typeface="+mj-lt"/>
              <a:buAutoNum type="arabicPeriod"/>
            </a:pPr>
            <a:r>
              <a:rPr lang="fr-FR" dirty="0" smtClean="0"/>
              <a:t>Evaluation </a:t>
            </a:r>
          </a:p>
          <a:p>
            <a:pPr marL="571500" indent="-457200">
              <a:buFont typeface="+mj-lt"/>
              <a:buAutoNum type="arabicPeriod"/>
            </a:pPr>
            <a:r>
              <a:rPr lang="fr-FR" dirty="0" smtClean="0"/>
              <a:t>Etayage de l’enseignant</a:t>
            </a:r>
          </a:p>
          <a:p>
            <a:pPr marL="571500" indent="-457200">
              <a:buFont typeface="+mj-lt"/>
              <a:buAutoNum type="arabicPeriod"/>
            </a:pPr>
            <a:r>
              <a:rPr lang="fr-FR" dirty="0"/>
              <a:t>E</a:t>
            </a:r>
            <a:r>
              <a:rPr lang="fr-FR" dirty="0" smtClean="0"/>
              <a:t>nvironnement de travail</a:t>
            </a:r>
          </a:p>
          <a:p>
            <a:pPr marL="571500" indent="-457200">
              <a:buFont typeface="+mj-lt"/>
              <a:buAutoNum type="arabicPeriod"/>
            </a:pPr>
            <a:r>
              <a:rPr lang="fr-FR" dirty="0"/>
              <a:t>O</a:t>
            </a:r>
            <a:r>
              <a:rPr lang="fr-FR" dirty="0" smtClean="0"/>
              <a:t>rganisation pédagogique de la classe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8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/>
              <a:t>Différencier pourquoi? </a:t>
            </a: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2200" b="1" dirty="0" smtClean="0"/>
              <a:t>Une </a:t>
            </a:r>
            <a:r>
              <a:rPr lang="fr-FR" sz="2200" b="1" dirty="0"/>
              <a:t>nécessité contextuelle </a:t>
            </a:r>
            <a:r>
              <a:rPr lang="fr-FR" sz="2200" b="1" dirty="0" smtClean="0"/>
              <a:t>et institutionnelle</a:t>
            </a:r>
            <a:endParaRPr lang="fr-FR" sz="2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r-FR" dirty="0" smtClean="0"/>
              <a:t>« L’hétérogénéité </a:t>
            </a:r>
            <a:r>
              <a:rPr lang="fr-FR" dirty="0"/>
              <a:t>au sein des classes constitue une réalité qui doit se lire comme une </a:t>
            </a:r>
            <a:r>
              <a:rPr lang="fr-FR" dirty="0" smtClean="0"/>
              <a:t>situation enrichissante</a:t>
            </a:r>
            <a:r>
              <a:rPr lang="fr-FR" dirty="0"/>
              <a:t>.</a:t>
            </a:r>
          </a:p>
          <a:p>
            <a:pPr marL="68580" indent="0">
              <a:buNone/>
            </a:pPr>
            <a:r>
              <a:rPr lang="fr-FR" dirty="0"/>
              <a:t>Accompagner au mieux les élèves dans les apprentissages et leurs progrès est une </a:t>
            </a:r>
            <a:r>
              <a:rPr lang="fr-FR" dirty="0" smtClean="0"/>
              <a:t>obligation inscrite </a:t>
            </a:r>
            <a:r>
              <a:rPr lang="fr-FR" dirty="0"/>
              <a:t>dans les programmes et le référentiel des professeurs.</a:t>
            </a:r>
          </a:p>
          <a:p>
            <a:pPr marL="68580" indent="0">
              <a:buNone/>
            </a:pPr>
            <a:r>
              <a:rPr lang="fr-FR" dirty="0"/>
              <a:t>La différenciation pédagogique constitue une réponse professionnelle incontournable </a:t>
            </a:r>
            <a:r>
              <a:rPr lang="fr-FR" dirty="0" smtClean="0"/>
              <a:t>pour articuler </a:t>
            </a:r>
            <a:r>
              <a:rPr lang="fr-FR" dirty="0"/>
              <a:t>ces deux dimensions, réduire les inégalités et favoriser la réussite de tous les élèves</a:t>
            </a:r>
            <a:r>
              <a:rPr lang="fr-FR" dirty="0" smtClean="0"/>
              <a:t>. »</a:t>
            </a:r>
          </a:p>
          <a:p>
            <a:pPr marL="68580" indent="0">
              <a:buNone/>
            </a:pPr>
            <a:endParaRPr lang="fr-FR" dirty="0" smtClean="0"/>
          </a:p>
          <a:p>
            <a:pPr marL="68580" indent="0">
              <a:buNone/>
            </a:pPr>
            <a:r>
              <a:rPr lang="fr-FR" sz="1600" dirty="0" smtClean="0"/>
              <a:t>Extrait de la </a:t>
            </a:r>
            <a:r>
              <a:rPr lang="fr-FR" sz="1600" smtClean="0"/>
              <a:t>ressource EDUSCOL </a:t>
            </a:r>
            <a:r>
              <a:rPr lang="fr-FR" sz="1600" dirty="0" smtClean="0"/>
              <a:t>100% réussite au CP – Mise en œuvre de la différenciation pédagogique</a:t>
            </a: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0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88916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Différentes modalités de différenciation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20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83671" y="8619"/>
            <a:ext cx="5616623" cy="79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62"/>
          </a:xfrm>
        </p:spPr>
        <p:txBody>
          <a:bodyPr/>
          <a:lstStyle/>
          <a:p>
            <a:pPr algn="ctr"/>
            <a:r>
              <a:rPr lang="fr-FR" sz="3600" b="1" dirty="0" smtClean="0"/>
              <a:t>1. Contenu et nature de la tâche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3672408"/>
          </a:xfrm>
        </p:spPr>
        <p:txBody>
          <a:bodyPr/>
          <a:lstStyle/>
          <a:p>
            <a:pPr lvl="0"/>
            <a:r>
              <a:rPr lang="fr-FR" dirty="0"/>
              <a:t>Simplification de la </a:t>
            </a:r>
            <a:r>
              <a:rPr lang="fr-FR" dirty="0" smtClean="0"/>
              <a:t>tâche</a:t>
            </a:r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Production orale en lieu et place d’une production </a:t>
            </a:r>
            <a:r>
              <a:rPr lang="fr-FR" dirty="0" smtClean="0"/>
              <a:t>écrite</a:t>
            </a:r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Agrandissement du </a:t>
            </a:r>
            <a:r>
              <a:rPr lang="fr-FR" dirty="0" smtClean="0"/>
              <a:t>support</a:t>
            </a:r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Découpage des tâches (dans des problèmes à étapes, dans les consignes à double tâche …)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6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/>
              <a:t>2. Amplitude de la tâche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3024336"/>
          </a:xfrm>
        </p:spPr>
        <p:txBody>
          <a:bodyPr/>
          <a:lstStyle/>
          <a:p>
            <a:pPr lvl="0"/>
            <a:r>
              <a:rPr lang="fr-FR" dirty="0"/>
              <a:t>Réduction de la </a:t>
            </a:r>
            <a:r>
              <a:rPr lang="fr-FR" dirty="0" smtClean="0"/>
              <a:t>quantité</a:t>
            </a:r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Augmentation du temps </a:t>
            </a:r>
            <a:r>
              <a:rPr lang="fr-FR" dirty="0" smtClean="0"/>
              <a:t>imparti</a:t>
            </a:r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Limitation de la trace écrite (textes à trous, réponses amorcées …)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3. Evaluation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3456384"/>
          </a:xfrm>
        </p:spPr>
        <p:txBody>
          <a:bodyPr/>
          <a:lstStyle/>
          <a:p>
            <a:pPr lvl="0"/>
            <a:r>
              <a:rPr lang="fr-FR" dirty="0"/>
              <a:t>Proposer de recommencer une évaluation non réussie </a:t>
            </a:r>
            <a:endParaRPr lang="fr-FR" dirty="0" smtClean="0"/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Limiter les tâches qui ne correspondent pas à la compétence </a:t>
            </a:r>
            <a:r>
              <a:rPr lang="fr-FR" dirty="0" smtClean="0"/>
              <a:t>évaluée</a:t>
            </a:r>
          </a:p>
          <a:p>
            <a:pPr marL="114300" lvl="0" indent="0">
              <a:buNone/>
            </a:pPr>
            <a:endParaRPr lang="fr-FR" dirty="0"/>
          </a:p>
          <a:p>
            <a:pPr lvl="0"/>
            <a:r>
              <a:rPr lang="fr-FR" dirty="0"/>
              <a:t>Valoriser la réussite (la démarche autant que le résultat)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5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fr-FR" b="1" dirty="0" smtClean="0"/>
              <a:t>4. Les aides apportées par l’enseignant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2808312"/>
          </a:xfrm>
        </p:spPr>
        <p:txBody>
          <a:bodyPr/>
          <a:lstStyle/>
          <a:p>
            <a:r>
              <a:rPr lang="fr-FR" dirty="0"/>
              <a:t>reformulation de la </a:t>
            </a:r>
            <a:r>
              <a:rPr lang="fr-FR" dirty="0" smtClean="0"/>
              <a:t>consigne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accompagnement </a:t>
            </a:r>
            <a:r>
              <a:rPr lang="fr-FR" dirty="0"/>
              <a:t>dans la réalisation de la </a:t>
            </a:r>
            <a:r>
              <a:rPr lang="fr-FR" dirty="0" smtClean="0"/>
              <a:t>tâche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correction </a:t>
            </a:r>
            <a:r>
              <a:rPr lang="fr-FR" dirty="0"/>
              <a:t>individuelle (utilisation de l’erreur …)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5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fr-FR" b="1" dirty="0"/>
              <a:t>5</a:t>
            </a:r>
            <a:r>
              <a:rPr lang="fr-FR" b="1" dirty="0" smtClean="0"/>
              <a:t>. </a:t>
            </a:r>
            <a:r>
              <a:rPr lang="fr-FR" b="1" dirty="0"/>
              <a:t>E</a:t>
            </a:r>
            <a:r>
              <a:rPr lang="fr-FR" b="1" dirty="0" smtClean="0"/>
              <a:t>nvironnement de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2664296"/>
          </a:xfrm>
        </p:spPr>
        <p:txBody>
          <a:bodyPr/>
          <a:lstStyle/>
          <a:p>
            <a:r>
              <a:rPr lang="fr-FR" dirty="0"/>
              <a:t>inciter les élèves à utiliser les référentiels et </a:t>
            </a:r>
            <a:r>
              <a:rPr lang="fr-FR" dirty="0" smtClean="0"/>
              <a:t>affichages</a:t>
            </a:r>
            <a:endParaRPr lang="fr-FR" dirty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/>
              <a:t>i</a:t>
            </a:r>
            <a:r>
              <a:rPr lang="fr-FR" dirty="0" smtClean="0"/>
              <a:t>nstaurer un </a:t>
            </a:r>
            <a:r>
              <a:rPr lang="fr-FR" dirty="0"/>
              <a:t>climat serein et </a:t>
            </a:r>
            <a:r>
              <a:rPr lang="fr-FR" dirty="0" smtClean="0"/>
              <a:t>convivial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/>
              <a:t>v</a:t>
            </a:r>
            <a:r>
              <a:rPr lang="fr-FR" dirty="0" smtClean="0"/>
              <a:t>eiller à la </a:t>
            </a:r>
            <a:r>
              <a:rPr lang="fr-FR" dirty="0"/>
              <a:t>place de l’élève </a:t>
            </a:r>
            <a:r>
              <a:rPr lang="fr-FR" dirty="0" smtClean="0"/>
              <a:t>-&gt; favoriser </a:t>
            </a:r>
            <a:r>
              <a:rPr lang="fr-FR" dirty="0"/>
              <a:t>l’attention et la concentration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81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fr-FR" b="1" dirty="0"/>
              <a:t>6</a:t>
            </a:r>
            <a:r>
              <a:rPr lang="fr-FR" b="1" dirty="0" smtClean="0"/>
              <a:t>. Organisation pédagogique de la classe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2808312"/>
          </a:xfrm>
        </p:spPr>
        <p:txBody>
          <a:bodyPr/>
          <a:lstStyle/>
          <a:p>
            <a:r>
              <a:rPr lang="fr-FR" dirty="0"/>
              <a:t>des phases de travail en groupes ou en binômes </a:t>
            </a:r>
            <a:r>
              <a:rPr lang="fr-FR" dirty="0" smtClean="0"/>
              <a:t>hétérogènes (tutorat) </a:t>
            </a:r>
            <a:r>
              <a:rPr lang="fr-FR" dirty="0"/>
              <a:t>pour créer un climat </a:t>
            </a:r>
            <a:r>
              <a:rPr lang="fr-FR" dirty="0" smtClean="0"/>
              <a:t>d’entraide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/>
              <a:t>groupes ou binômes homogènes pour une </a:t>
            </a:r>
            <a:r>
              <a:rPr lang="fr-FR" dirty="0" smtClean="0"/>
              <a:t>anticipation, ou une remédiation </a:t>
            </a:r>
            <a:r>
              <a:rPr lang="fr-FR" dirty="0"/>
              <a:t>au plus près des difficultés des </a:t>
            </a:r>
            <a:r>
              <a:rPr lang="fr-FR" dirty="0" smtClean="0"/>
              <a:t>élèves</a:t>
            </a:r>
            <a:endParaRPr lang="fr-FR" dirty="0"/>
          </a:p>
          <a:p>
            <a:pPr marL="11430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7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fr-FR" b="1" dirty="0" smtClean="0"/>
              <a:t>Le tutorat comme dispositif d’aide à la différenciation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2808312"/>
          </a:xfrm>
        </p:spPr>
        <p:txBody>
          <a:bodyPr/>
          <a:lstStyle/>
          <a:p>
            <a:r>
              <a:rPr lang="fr-FR" dirty="0" smtClean="0"/>
              <a:t>Etre </a:t>
            </a:r>
            <a:r>
              <a:rPr lang="fr-FR" dirty="0" err="1" smtClean="0"/>
              <a:t>tutoré</a:t>
            </a:r>
            <a:r>
              <a:rPr lang="fr-FR" dirty="0" smtClean="0"/>
              <a:t> s’apprend : il faut l’accompagner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Devenir tuteur s’apprend également : le brevet de tuteur</a:t>
            </a:r>
          </a:p>
          <a:p>
            <a:endParaRPr lang="fr-FR" dirty="0"/>
          </a:p>
          <a:p>
            <a:r>
              <a:rPr lang="fr-FR" dirty="0" smtClean="0"/>
              <a:t>Le tutorat peut être un dispositif efficace dans l’élaboration d’ateliers de travail autonomes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60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835696" y="260648"/>
            <a:ext cx="51125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enseignant -  plusieurs groupes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28881" y="1697032"/>
            <a:ext cx="3420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Etre partout à la fois :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 Situation </a:t>
            </a:r>
            <a:r>
              <a:rPr lang="fr-FR" sz="1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impossible et inefficace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2499026" y="2420888"/>
            <a:ext cx="396044" cy="468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43608" y="3000914"/>
            <a:ext cx="3121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Permettre à des élèves d’être autonomes pour pouvoir travailler avec un groupe (tutorat possible)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1043608" y="407707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60040" y="4869160"/>
            <a:ext cx="1403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Des exercices d’entraînement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864207" y="4797152"/>
            <a:ext cx="1339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Des situations qu’ils ont l’habitude de faire 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èche vers le bas 19"/>
          <p:cNvSpPr/>
          <p:nvPr/>
        </p:nvSpPr>
        <p:spPr>
          <a:xfrm>
            <a:off x="6147006" y="4267123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7616349" y="4333074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vers le bas 27"/>
          <p:cNvSpPr/>
          <p:nvPr/>
        </p:nvSpPr>
        <p:spPr>
          <a:xfrm>
            <a:off x="2411760" y="408104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3191187" y="4797152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Des outils qu’ils ont  l’habitude de mobiliser à leur disposition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èche vers le bas 25"/>
          <p:cNvSpPr/>
          <p:nvPr/>
        </p:nvSpPr>
        <p:spPr>
          <a:xfrm>
            <a:off x="7038274" y="2233289"/>
            <a:ext cx="3960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5949261" y="3497819"/>
            <a:ext cx="2799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Accompagner un groupe dans la réalisation de la tâche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64088" y="521003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Favoriser l’entrée dans la tâche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30472" y="5212357"/>
            <a:ext cx="1862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Favoriser la réalisation : questionner, permettre des interactions, mobiliser les outils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lèche vers le bas 34"/>
          <p:cNvSpPr/>
          <p:nvPr/>
        </p:nvSpPr>
        <p:spPr>
          <a:xfrm>
            <a:off x="3839259" y="4087531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324909" y="3645024"/>
            <a:ext cx="1543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Des situations d’apprentissage adaptées à leurs compétences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3648" y="764704"/>
            <a:ext cx="59046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/>
                </a:solidFill>
              </a:rPr>
              <a:t>Réflexion par cycles</a:t>
            </a:r>
          </a:p>
          <a:p>
            <a:pPr algn="ctr"/>
            <a:endParaRPr lang="fr-FR" sz="3200" b="1" dirty="0">
              <a:solidFill>
                <a:schemeClr val="tx2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Etat des lieux</a:t>
            </a:r>
          </a:p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Perspectives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9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420889"/>
            <a:ext cx="6777317" cy="2952328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Définir </a:t>
            </a:r>
            <a:r>
              <a:rPr lang="fr-FR" dirty="0"/>
              <a:t>la notion d’hétérogénéité</a:t>
            </a:r>
          </a:p>
          <a:p>
            <a:pPr lvl="0"/>
            <a:r>
              <a:rPr lang="fr-FR" dirty="0"/>
              <a:t>Interroger les </a:t>
            </a:r>
            <a:r>
              <a:rPr lang="fr-FR" dirty="0" smtClean="0"/>
              <a:t>pratiques de prise en compte de l’hétérogénéité</a:t>
            </a:r>
            <a:r>
              <a:rPr lang="fr-FR" dirty="0"/>
              <a:t> </a:t>
            </a:r>
            <a:endParaRPr lang="fr-FR" dirty="0" smtClean="0"/>
          </a:p>
          <a:p>
            <a:pPr lvl="0"/>
            <a:r>
              <a:rPr lang="fr-FR" dirty="0" smtClean="0"/>
              <a:t>Identifier </a:t>
            </a:r>
            <a:r>
              <a:rPr lang="fr-FR" dirty="0"/>
              <a:t>les </a:t>
            </a:r>
            <a:r>
              <a:rPr lang="fr-FR" dirty="0" smtClean="0"/>
              <a:t>leviers pour mieux prendre en compte les différences entre élèves</a:t>
            </a:r>
            <a:endParaRPr lang="fr-FR" dirty="0"/>
          </a:p>
          <a:p>
            <a:pPr lvl="0"/>
            <a:r>
              <a:rPr lang="fr-FR" dirty="0"/>
              <a:t>Opérationnaliser (définir des objectifs et des actions)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7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DEFINITION DE L’HETEROGENEITE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fr-FR" b="1" dirty="0" smtClean="0"/>
              <a:t>Qu’est-ce que l’hétérogénéité ?</a:t>
            </a:r>
          </a:p>
          <a:p>
            <a:endParaRPr lang="fr-FR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latin typeface="Calibri"/>
                <a:ea typeface="Times New Roman"/>
                <a:cs typeface="Arial"/>
              </a:rPr>
              <a:t>Ce qui est hétérogène est «ce qui est formé d’éléments de nature différente» (Larousse)</a:t>
            </a:r>
            <a:endParaRPr lang="fr-F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latin typeface="Calibri"/>
                <a:ea typeface="Times New Roman"/>
                <a:cs typeface="Arial"/>
              </a:rPr>
              <a:t>Étymologie: du grec «hétéros» (autre, différent) et «</a:t>
            </a:r>
            <a:r>
              <a:rPr lang="fr-FR" i="1" dirty="0" err="1">
                <a:latin typeface="Calibri"/>
                <a:ea typeface="Times New Roman"/>
                <a:cs typeface="Arial"/>
              </a:rPr>
              <a:t>genos</a:t>
            </a:r>
            <a:r>
              <a:rPr lang="fr-FR" i="1" dirty="0">
                <a:latin typeface="Calibri"/>
                <a:ea typeface="Times New Roman"/>
                <a:cs typeface="Arial"/>
              </a:rPr>
              <a:t>» (famille, </a:t>
            </a:r>
            <a:r>
              <a:rPr lang="fr-FR" i="1" dirty="0" smtClean="0">
                <a:latin typeface="Calibri"/>
                <a:ea typeface="Times New Roman"/>
                <a:cs typeface="Arial"/>
              </a:rPr>
              <a:t>peuple</a:t>
            </a:r>
            <a:r>
              <a:rPr lang="fr-FR" i="1" dirty="0">
                <a:latin typeface="Calibri"/>
                <a:ea typeface="Times New Roman"/>
                <a:cs typeface="Arial"/>
              </a:rPr>
              <a:t>)</a:t>
            </a:r>
            <a:endParaRPr lang="fr-F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latin typeface="Calibri"/>
                <a:ea typeface="Times New Roman"/>
                <a:cs typeface="Arial"/>
              </a:rPr>
              <a:t>Chaque être humain, par sa personnalité et par l’éducation qu’il a reçue, possède un caractère, des savoirs, des facultés et des désirs qui le rendent unique. </a:t>
            </a:r>
            <a:endParaRPr lang="fr-FR" sz="2000" dirty="0">
              <a:latin typeface="Calibri"/>
              <a:ea typeface="Calibri"/>
              <a:cs typeface="Times New Roman"/>
            </a:endParaRPr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81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NATURE DES DIFFERENCES ENTRE ELEVES DANS LA CLASSE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2448272"/>
          </a:xfrm>
        </p:spPr>
        <p:txBody>
          <a:bodyPr/>
          <a:lstStyle/>
          <a:p>
            <a:pPr lvl="0"/>
            <a:r>
              <a:rPr lang="fr-FR" sz="2800" dirty="0" smtClean="0"/>
              <a:t>Les différences socio-culturelles</a:t>
            </a:r>
            <a:endParaRPr lang="fr-FR" sz="2800" dirty="0"/>
          </a:p>
          <a:p>
            <a:pPr lvl="0"/>
            <a:r>
              <a:rPr lang="fr-FR" sz="2800" dirty="0" smtClean="0"/>
              <a:t>La dimension affective</a:t>
            </a:r>
          </a:p>
          <a:p>
            <a:pPr lvl="0"/>
            <a:r>
              <a:rPr lang="fr-FR" sz="2800" dirty="0" smtClean="0"/>
              <a:t>Les styles cognitifs</a:t>
            </a:r>
            <a:endParaRPr lang="fr-FR" sz="2800" dirty="0"/>
          </a:p>
          <a:p>
            <a:pPr lvl="0"/>
            <a:r>
              <a:rPr lang="fr-FR" sz="2800" dirty="0"/>
              <a:t>Les compétences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2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 smtClean="0"/>
              <a:t>COMMENT SE MANIFESTE L’HETEROGENEITE DANS VOS CLASSES ?</a:t>
            </a:r>
            <a:r>
              <a:rPr lang="fr-FR" b="1" dirty="0">
                <a:solidFill>
                  <a:srgbClr val="92D050"/>
                </a:solidFill>
              </a:rPr>
              <a:t/>
            </a:r>
            <a:br>
              <a:rPr lang="fr-FR" b="1" dirty="0">
                <a:solidFill>
                  <a:srgbClr val="92D05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fr-FR" sz="2400" dirty="0" smtClean="0"/>
              <a:t>Lister les manifestations de l’hétérogénéité.</a:t>
            </a:r>
          </a:p>
          <a:p>
            <a:pPr marL="114300" indent="0">
              <a:buNone/>
            </a:pPr>
            <a:endParaRPr lang="fr-FR" sz="2400" dirty="0"/>
          </a:p>
          <a:p>
            <a:r>
              <a:rPr lang="fr-FR" sz="2400" dirty="0" smtClean="0"/>
              <a:t>Les classer dans les catégories suivantes : </a:t>
            </a:r>
          </a:p>
          <a:p>
            <a:pPr lvl="1"/>
            <a:r>
              <a:rPr lang="fr-FR" dirty="0" smtClean="0"/>
              <a:t>Socio-culturel</a:t>
            </a:r>
          </a:p>
          <a:p>
            <a:pPr lvl="1"/>
            <a:r>
              <a:rPr lang="fr-FR" dirty="0" smtClean="0"/>
              <a:t>Affectif</a:t>
            </a:r>
          </a:p>
          <a:p>
            <a:pPr lvl="1"/>
            <a:r>
              <a:rPr lang="fr-FR" dirty="0" smtClean="0"/>
              <a:t>Styles cognitifs</a:t>
            </a:r>
          </a:p>
          <a:p>
            <a:pPr lvl="1"/>
            <a:r>
              <a:rPr lang="fr-FR" dirty="0" smtClean="0"/>
              <a:t>Compétences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1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15616" y="162880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Différences socio-culturelles </a:t>
            </a:r>
            <a:r>
              <a:rPr lang="fr-FR" sz="2000" dirty="0" smtClean="0"/>
              <a:t>: langage, expériences vécues, centres d’intérêt, rapport à la règle…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2636912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Dimension affective </a:t>
            </a:r>
            <a:r>
              <a:rPr lang="fr-FR" sz="2000" dirty="0" smtClean="0"/>
              <a:t>:  relation aux autres, </a:t>
            </a:r>
            <a:r>
              <a:rPr lang="fr-FR" sz="2000" dirty="0"/>
              <a:t> </a:t>
            </a:r>
            <a:r>
              <a:rPr lang="fr-FR" sz="2000" dirty="0" smtClean="0"/>
              <a:t>désir, caractère, capacité à se dépasser, rapport à l’erreur…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1209863" y="364502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Les styles cognitifs </a:t>
            </a:r>
            <a:r>
              <a:rPr lang="fr-FR" sz="2000" dirty="0" smtClean="0"/>
              <a:t>: visuel, auditif,  dépendant /indépendant de l’enseignant, synthétique, analytique, impulsif, réfléchi…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259632" y="483780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Les compétences </a:t>
            </a:r>
            <a:r>
              <a:rPr lang="fr-FR" sz="2000" dirty="0" smtClean="0"/>
              <a:t>: degré d’autonomie, compréhension des consignes, capacité à utiliser d’autres procédures, connaissances , capacité à transférer…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9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296144"/>
          </a:xfrm>
        </p:spPr>
        <p:txBody>
          <a:bodyPr/>
          <a:lstStyle/>
          <a:p>
            <a:pPr algn="ctr"/>
            <a:r>
              <a:rPr lang="fr-FR" b="1" dirty="0" smtClean="0"/>
              <a:t>Tous différents et pourtant …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r-FR" b="1" dirty="0" smtClean="0"/>
              <a:t>TOUS SONT CAPABLES D’APPRENDRE.</a:t>
            </a:r>
          </a:p>
          <a:p>
            <a:pPr marL="68580" indent="0" algn="ctr">
              <a:buNone/>
            </a:pPr>
            <a:endParaRPr lang="fr-FR" b="1" dirty="0" smtClean="0"/>
          </a:p>
          <a:p>
            <a:pPr marL="68580" indent="0" algn="ctr">
              <a:buNone/>
            </a:pPr>
            <a:r>
              <a:rPr lang="fr-FR" sz="2000" i="1" dirty="0" smtClean="0"/>
              <a:t>« </a:t>
            </a:r>
            <a:r>
              <a:rPr lang="fr-FR" sz="2000" i="1" dirty="0"/>
              <a:t>Rien ne garantit jamais au pédagogue qu'il a épuisé toutes les ressources méthodologiques, rien ne l'assure qu'il ne reste pas un moyen encore inexploré, qui pourrait réussir là où, jusqu'ici, tout a échoué. </a:t>
            </a:r>
            <a:r>
              <a:rPr lang="fr-FR" sz="2000" i="1" dirty="0" smtClean="0"/>
              <a:t>»</a:t>
            </a:r>
          </a:p>
          <a:p>
            <a:endParaRPr lang="fr-FR" dirty="0"/>
          </a:p>
          <a:p>
            <a:pPr marL="68580" indent="0" algn="r">
              <a:buNone/>
            </a:pPr>
            <a:r>
              <a:rPr lang="fr-FR" sz="2000" i="1" dirty="0" smtClean="0"/>
              <a:t>Philippe MEIRIEU</a:t>
            </a:r>
          </a:p>
          <a:p>
            <a:pPr marL="68580" indent="0">
              <a:buNone/>
            </a:pPr>
            <a:endParaRPr lang="fr-FR" sz="2000" i="1" dirty="0" smtClean="0"/>
          </a:p>
          <a:p>
            <a:pPr marL="68580" indent="0" algn="r">
              <a:buNone/>
            </a:pPr>
            <a:endParaRPr lang="fr-FR" sz="2000" i="1" dirty="0"/>
          </a:p>
          <a:p>
            <a:pPr marL="68580" indent="0" algn="r">
              <a:buNone/>
            </a:pPr>
            <a:endParaRPr lang="fr-FR" sz="20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6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b="1" dirty="0" smtClean="0"/>
              <a:t>Une condition pour mettre en œuvre une différenciation efficace : </a:t>
            </a:r>
            <a:br>
              <a:rPr lang="fr-FR" sz="2800" b="1" dirty="0" smtClean="0"/>
            </a:br>
            <a:r>
              <a:rPr lang="fr-FR" sz="2800" b="1" dirty="0" smtClean="0"/>
              <a:t>connaître ses élèves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7620000" cy="3043808"/>
          </a:xfrm>
        </p:spPr>
        <p:txBody>
          <a:bodyPr/>
          <a:lstStyle/>
          <a:p>
            <a:r>
              <a:rPr lang="fr-FR" dirty="0" smtClean="0"/>
              <a:t>Quelle connaissance avez-vous de vos élèves ?</a:t>
            </a:r>
          </a:p>
          <a:p>
            <a:endParaRPr lang="fr-FR" dirty="0"/>
          </a:p>
          <a:p>
            <a:r>
              <a:rPr lang="fr-FR" dirty="0" smtClean="0"/>
              <a:t>Sur quoi vous appuyez-vous ?</a:t>
            </a:r>
          </a:p>
          <a:p>
            <a:endParaRPr lang="fr-FR" dirty="0"/>
          </a:p>
          <a:p>
            <a:pPr marL="68580" indent="0">
              <a:buNone/>
            </a:pPr>
            <a:r>
              <a:rPr lang="fr-FR" sz="2000" dirty="0" smtClean="0">
                <a:hlinkClick r:id="rId2" action="ppaction://hlinkfile"/>
              </a:rPr>
              <a:t>Exemple de grille d’observation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0DD0-C36E-4624-A7A4-914330E63A9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3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1844</TotalTime>
  <Words>852</Words>
  <Application>Microsoft Office PowerPoint</Application>
  <PresentationFormat>Affichage à l'écran (4:3)</PresentationFormat>
  <Paragraphs>189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</vt:lpstr>
      <vt:lpstr>Courier New</vt:lpstr>
      <vt:lpstr>Times New Roman</vt:lpstr>
      <vt:lpstr>Wingdings</vt:lpstr>
      <vt:lpstr>Contiguïté</vt:lpstr>
      <vt:lpstr>STAGE GESTION DE L’HETEROGENEITE</vt:lpstr>
      <vt:lpstr>Différencier pourquoi?  Une nécessité contextuelle et institutionnelle</vt:lpstr>
      <vt:lpstr>OBJECTIFS</vt:lpstr>
      <vt:lpstr>DEFINITION DE L’HETEROGENEITE</vt:lpstr>
      <vt:lpstr>NATURE DES DIFFERENCES ENTRE ELEVES DANS LA CLASSE</vt:lpstr>
      <vt:lpstr>COMMENT SE MANIFESTE L’HETEROGENEITE DANS VOS CLASSES ? </vt:lpstr>
      <vt:lpstr>Présentation PowerPoint</vt:lpstr>
      <vt:lpstr>Tous différents et pourtant …</vt:lpstr>
      <vt:lpstr>Une condition pour mettre en œuvre une différenciation efficace :  connaître ses élèves</vt:lpstr>
      <vt:lpstr>Une condition pour mettre en œuvre une différenciation efficace :  connaître ses élèves</vt:lpstr>
      <vt:lpstr>Présentation PowerPoint</vt:lpstr>
      <vt:lpstr>Présentation PowerPoint</vt:lpstr>
      <vt:lpstr>QUELQUES APPORTS THEORIQUES</vt:lpstr>
      <vt:lpstr>Exemple de différenciation en classe</vt:lpstr>
      <vt:lpstr>QUELQUES APPORTS THEORIQUES</vt:lpstr>
      <vt:lpstr>QUELQUES APPORTS THEORIQUES</vt:lpstr>
      <vt:lpstr>Synthèse de la matinée  </vt:lpstr>
      <vt:lpstr>Exemple de différenciation en classe</vt:lpstr>
      <vt:lpstr>Différentes modalités de différenciation</vt:lpstr>
      <vt:lpstr>Différentes modalités de différenciation</vt:lpstr>
      <vt:lpstr>1. Contenu et nature de la tâche</vt:lpstr>
      <vt:lpstr>2. Amplitude de la tâche</vt:lpstr>
      <vt:lpstr>3. Evaluation</vt:lpstr>
      <vt:lpstr>4. Les aides apportées par l’enseignant</vt:lpstr>
      <vt:lpstr>5. Environnement de travail</vt:lpstr>
      <vt:lpstr>6. Organisation pédagogique de la classe</vt:lpstr>
      <vt:lpstr>Le tutorat comme dispositif d’aide à la différenciation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PROJET D’ECOLE</dc:title>
  <dc:creator>CP</dc:creator>
  <cp:lastModifiedBy>Utilisateur Windows</cp:lastModifiedBy>
  <cp:revision>125</cp:revision>
  <dcterms:created xsi:type="dcterms:W3CDTF">2016-09-08T08:04:27Z</dcterms:created>
  <dcterms:modified xsi:type="dcterms:W3CDTF">2018-11-16T09:03:39Z</dcterms:modified>
</cp:coreProperties>
</file>