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Lst>
  <p:sldIdLst>
    <p:sldId id="256" r:id="rId2"/>
    <p:sldId id="260" r:id="rId3"/>
    <p:sldId id="270" r:id="rId4"/>
    <p:sldId id="279" r:id="rId5"/>
    <p:sldId id="274" r:id="rId6"/>
    <p:sldId id="280" r:id="rId7"/>
    <p:sldId id="282" r:id="rId8"/>
    <p:sldId id="278" r:id="rId9"/>
    <p:sldId id="277" r:id="rId10"/>
    <p:sldId id="275" r:id="rId11"/>
    <p:sldId id="283" r:id="rId12"/>
    <p:sldId id="284" r:id="rId13"/>
    <p:sldId id="276" r:id="rId14"/>
    <p:sldId id="285"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6341"/>
  </p:normalViewPr>
  <p:slideViewPr>
    <p:cSldViewPr snapToGrid="0">
      <p:cViewPr>
        <p:scale>
          <a:sx n="70" d="100"/>
          <a:sy n="70" d="100"/>
        </p:scale>
        <p:origin x="-73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1BB36B-FEC2-414D-BC76-EFCA316C091B}" type="doc">
      <dgm:prSet loTypeId="urn:microsoft.com/office/officeart/2008/layout/RadialCluster" loCatId="relationship" qsTypeId="urn:microsoft.com/office/officeart/2005/8/quickstyle/simple1" qsCatId="simple" csTypeId="urn:microsoft.com/office/officeart/2005/8/colors/accent0_2" csCatId="mainScheme" phldr="1"/>
      <dgm:spPr/>
      <dgm:t>
        <a:bodyPr/>
        <a:lstStyle/>
        <a:p>
          <a:endParaRPr lang="fr-FR"/>
        </a:p>
      </dgm:t>
    </dgm:pt>
    <dgm:pt modelId="{FCEE504E-FC1D-49C3-A412-12C7670370D2}">
      <dgm:prSet phldrT="[Texte]"/>
      <dgm:spPr>
        <a:ln>
          <a:solidFill>
            <a:schemeClr val="tx1">
              <a:lumMod val="95000"/>
              <a:lumOff val="5000"/>
            </a:schemeClr>
          </a:solidFill>
        </a:ln>
      </dgm:spPr>
      <dgm:t>
        <a:bodyPr/>
        <a:lstStyle/>
        <a:p>
          <a:r>
            <a:rPr lang="fr-FR" b="1" dirty="0" smtClean="0">
              <a:solidFill>
                <a:srgbClr val="92D050"/>
              </a:solidFill>
            </a:rPr>
            <a:t>Tous les enfants sont capables d’apprendre et de progresser</a:t>
          </a:r>
          <a:endParaRPr lang="fr-FR" b="1" dirty="0">
            <a:solidFill>
              <a:srgbClr val="92D050"/>
            </a:solidFill>
          </a:endParaRPr>
        </a:p>
      </dgm:t>
    </dgm:pt>
    <dgm:pt modelId="{6A9B19BB-5DD0-48C8-9F49-EA3276D8E614}" type="parTrans" cxnId="{C92CA759-2F2F-4E03-9190-9DF3C7089C1D}">
      <dgm:prSet/>
      <dgm:spPr/>
      <dgm:t>
        <a:bodyPr/>
        <a:lstStyle/>
        <a:p>
          <a:endParaRPr lang="fr-FR"/>
        </a:p>
      </dgm:t>
    </dgm:pt>
    <dgm:pt modelId="{C4D14F46-6400-48D0-98E4-4F9BC699658F}" type="sibTrans" cxnId="{C92CA759-2F2F-4E03-9190-9DF3C7089C1D}">
      <dgm:prSet/>
      <dgm:spPr/>
      <dgm:t>
        <a:bodyPr/>
        <a:lstStyle/>
        <a:p>
          <a:endParaRPr lang="fr-FR"/>
        </a:p>
      </dgm:t>
    </dgm:pt>
    <dgm:pt modelId="{85AA6515-9B2C-4491-8EA8-0AB8E0CD2DB8}">
      <dgm:prSet phldrT="[Texte]" custT="1"/>
      <dgm:spPr>
        <a:ln>
          <a:solidFill>
            <a:schemeClr val="tx1"/>
          </a:solidFill>
        </a:ln>
      </dgm:spPr>
      <dgm:t>
        <a:bodyPr/>
        <a:lstStyle/>
        <a:p>
          <a:r>
            <a:rPr lang="fr-FR" sz="2000" b="1" dirty="0" smtClean="0">
              <a:solidFill>
                <a:schemeClr val="tx1"/>
              </a:solidFill>
            </a:rPr>
            <a:t>Une école qui organise des modalités spécifiques d’apprentissage</a:t>
          </a:r>
          <a:endParaRPr lang="fr-FR" sz="2000" b="1" dirty="0">
            <a:solidFill>
              <a:schemeClr val="tx1"/>
            </a:solidFill>
          </a:endParaRPr>
        </a:p>
      </dgm:t>
    </dgm:pt>
    <dgm:pt modelId="{7815F9CF-3C07-4CCB-AF47-34A2FCEACB85}" type="parTrans" cxnId="{298C89A7-AC87-4BCC-A0ED-BD63A7BA5D75}">
      <dgm:prSet/>
      <dgm:spPr>
        <a:ln>
          <a:solidFill>
            <a:schemeClr val="tx1"/>
          </a:solidFill>
        </a:ln>
      </dgm:spPr>
      <dgm:t>
        <a:bodyPr/>
        <a:lstStyle/>
        <a:p>
          <a:endParaRPr lang="fr-FR"/>
        </a:p>
      </dgm:t>
    </dgm:pt>
    <dgm:pt modelId="{CA4E76DA-0693-4744-9D47-7DD004FE2E47}" type="sibTrans" cxnId="{298C89A7-AC87-4BCC-A0ED-BD63A7BA5D75}">
      <dgm:prSet/>
      <dgm:spPr/>
      <dgm:t>
        <a:bodyPr/>
        <a:lstStyle/>
        <a:p>
          <a:endParaRPr lang="fr-FR"/>
        </a:p>
      </dgm:t>
    </dgm:pt>
    <dgm:pt modelId="{0FA9D8BF-7B63-439C-ACA0-21F7FBC5ED73}">
      <dgm:prSet phldrT="[Texte]" custT="1"/>
      <dgm:spPr>
        <a:ln>
          <a:solidFill>
            <a:schemeClr val="tx1"/>
          </a:solidFill>
        </a:ln>
      </dgm:spPr>
      <dgm:t>
        <a:bodyPr/>
        <a:lstStyle/>
        <a:p>
          <a:r>
            <a:rPr lang="fr-FR" sz="2000" b="1" dirty="0" smtClean="0">
              <a:solidFill>
                <a:schemeClr val="tx1"/>
              </a:solidFill>
            </a:rPr>
            <a:t>Une école où les enfants vont apprendre ensemble et vivre ensemble</a:t>
          </a:r>
          <a:endParaRPr lang="fr-FR" sz="2000" b="1" dirty="0">
            <a:solidFill>
              <a:schemeClr val="tx1"/>
            </a:solidFill>
          </a:endParaRPr>
        </a:p>
      </dgm:t>
    </dgm:pt>
    <dgm:pt modelId="{0B2F2CEE-0108-4F45-A5D4-4F06A4D5E9F4}" type="parTrans" cxnId="{E805AE31-6D72-4816-AE3E-BD3CE0D5625D}">
      <dgm:prSet/>
      <dgm:spPr>
        <a:ln>
          <a:solidFill>
            <a:schemeClr val="tx1"/>
          </a:solidFill>
        </a:ln>
      </dgm:spPr>
      <dgm:t>
        <a:bodyPr/>
        <a:lstStyle/>
        <a:p>
          <a:endParaRPr lang="fr-FR"/>
        </a:p>
      </dgm:t>
    </dgm:pt>
    <dgm:pt modelId="{B083DEBF-6E21-4F4A-9F17-488952A39FBA}" type="sibTrans" cxnId="{E805AE31-6D72-4816-AE3E-BD3CE0D5625D}">
      <dgm:prSet/>
      <dgm:spPr/>
      <dgm:t>
        <a:bodyPr/>
        <a:lstStyle/>
        <a:p>
          <a:endParaRPr lang="fr-FR"/>
        </a:p>
      </dgm:t>
    </dgm:pt>
    <dgm:pt modelId="{560AFFA3-A2BC-49F5-BDAE-2314D98C1292}">
      <dgm:prSet phldrT="[Texte]" custT="1"/>
      <dgm:spPr>
        <a:ln>
          <a:solidFill>
            <a:schemeClr val="tx1"/>
          </a:solidFill>
        </a:ln>
      </dgm:spPr>
      <dgm:t>
        <a:bodyPr/>
        <a:lstStyle/>
        <a:p>
          <a:r>
            <a:rPr lang="fr-FR" sz="2000" b="1" dirty="0" smtClean="0">
              <a:solidFill>
                <a:schemeClr val="tx1"/>
              </a:solidFill>
            </a:rPr>
            <a:t>Une école qui s’adapte aux jeunes enfants</a:t>
          </a:r>
          <a:endParaRPr lang="fr-FR" sz="2000" b="1" dirty="0">
            <a:solidFill>
              <a:schemeClr val="tx1"/>
            </a:solidFill>
          </a:endParaRPr>
        </a:p>
      </dgm:t>
    </dgm:pt>
    <dgm:pt modelId="{4066E27B-AEC3-4A0B-AE10-6F744BA45BF4}" type="parTrans" cxnId="{7152B399-0B81-4266-A0E6-B654FE77D764}">
      <dgm:prSet/>
      <dgm:spPr>
        <a:ln>
          <a:solidFill>
            <a:schemeClr val="tx1"/>
          </a:solidFill>
        </a:ln>
      </dgm:spPr>
      <dgm:t>
        <a:bodyPr/>
        <a:lstStyle/>
        <a:p>
          <a:endParaRPr lang="fr-FR"/>
        </a:p>
      </dgm:t>
    </dgm:pt>
    <dgm:pt modelId="{48910E21-A43B-4D7D-855C-4836D88BB06C}" type="sibTrans" cxnId="{7152B399-0B81-4266-A0E6-B654FE77D764}">
      <dgm:prSet/>
      <dgm:spPr/>
      <dgm:t>
        <a:bodyPr/>
        <a:lstStyle/>
        <a:p>
          <a:endParaRPr lang="fr-FR"/>
        </a:p>
      </dgm:t>
    </dgm:pt>
    <dgm:pt modelId="{01724A76-D911-41E3-839D-35BC94D5B968}" type="pres">
      <dgm:prSet presAssocID="{1C1BB36B-FEC2-414D-BC76-EFCA316C091B}" presName="Name0" presStyleCnt="0">
        <dgm:presLayoutVars>
          <dgm:chMax val="1"/>
          <dgm:chPref val="1"/>
          <dgm:dir/>
          <dgm:animOne val="branch"/>
          <dgm:animLvl val="lvl"/>
        </dgm:presLayoutVars>
      </dgm:prSet>
      <dgm:spPr/>
      <dgm:t>
        <a:bodyPr/>
        <a:lstStyle/>
        <a:p>
          <a:endParaRPr lang="fr-FR"/>
        </a:p>
      </dgm:t>
    </dgm:pt>
    <dgm:pt modelId="{E30B5DA1-8E66-4B31-AAAF-6F8CAFD4F575}" type="pres">
      <dgm:prSet presAssocID="{FCEE504E-FC1D-49C3-A412-12C7670370D2}" presName="singleCycle" presStyleCnt="0"/>
      <dgm:spPr/>
    </dgm:pt>
    <dgm:pt modelId="{DFE7E79B-7BE3-4931-855E-2D9A26610A59}" type="pres">
      <dgm:prSet presAssocID="{FCEE504E-FC1D-49C3-A412-12C7670370D2}" presName="singleCenter" presStyleLbl="node1" presStyleIdx="0" presStyleCnt="4" custScaleX="155178" custScaleY="177476">
        <dgm:presLayoutVars>
          <dgm:chMax val="7"/>
          <dgm:chPref val="7"/>
        </dgm:presLayoutVars>
      </dgm:prSet>
      <dgm:spPr/>
      <dgm:t>
        <a:bodyPr/>
        <a:lstStyle/>
        <a:p>
          <a:endParaRPr lang="fr-FR"/>
        </a:p>
      </dgm:t>
    </dgm:pt>
    <dgm:pt modelId="{DCE860BE-5FD5-4F2C-B10A-E58B787EF938}" type="pres">
      <dgm:prSet presAssocID="{7815F9CF-3C07-4CCB-AF47-34A2FCEACB85}" presName="Name56" presStyleLbl="parChTrans1D2" presStyleIdx="0" presStyleCnt="3"/>
      <dgm:spPr/>
      <dgm:t>
        <a:bodyPr/>
        <a:lstStyle/>
        <a:p>
          <a:endParaRPr lang="fr-FR"/>
        </a:p>
      </dgm:t>
    </dgm:pt>
    <dgm:pt modelId="{17983D9E-A48A-4A1C-8485-15EF4150DA29}" type="pres">
      <dgm:prSet presAssocID="{85AA6515-9B2C-4491-8EA8-0AB8E0CD2DB8}" presName="text0" presStyleLbl="node1" presStyleIdx="1" presStyleCnt="4" custScaleX="264502" custScaleY="138131" custRadScaleRad="157989" custRadScaleInc="2599">
        <dgm:presLayoutVars>
          <dgm:bulletEnabled val="1"/>
        </dgm:presLayoutVars>
      </dgm:prSet>
      <dgm:spPr/>
      <dgm:t>
        <a:bodyPr/>
        <a:lstStyle/>
        <a:p>
          <a:endParaRPr lang="fr-FR"/>
        </a:p>
      </dgm:t>
    </dgm:pt>
    <dgm:pt modelId="{406EDC3A-38C0-4DF8-861F-8F27C3DEC469}" type="pres">
      <dgm:prSet presAssocID="{0B2F2CEE-0108-4F45-A5D4-4F06A4D5E9F4}" presName="Name56" presStyleLbl="parChTrans1D2" presStyleIdx="1" presStyleCnt="3"/>
      <dgm:spPr/>
      <dgm:t>
        <a:bodyPr/>
        <a:lstStyle/>
        <a:p>
          <a:endParaRPr lang="fr-FR"/>
        </a:p>
      </dgm:t>
    </dgm:pt>
    <dgm:pt modelId="{DC8A52F9-E4FF-4FE9-AFAA-CAF0AB63A10B}" type="pres">
      <dgm:prSet presAssocID="{0FA9D8BF-7B63-439C-ACA0-21F7FBC5ED73}" presName="text0" presStyleLbl="node1" presStyleIdx="2" presStyleCnt="4" custScaleX="235282" custScaleY="146202" custRadScaleRad="125130" custRadScaleInc="-14818">
        <dgm:presLayoutVars>
          <dgm:bulletEnabled val="1"/>
        </dgm:presLayoutVars>
      </dgm:prSet>
      <dgm:spPr/>
      <dgm:t>
        <a:bodyPr/>
        <a:lstStyle/>
        <a:p>
          <a:endParaRPr lang="fr-FR"/>
        </a:p>
      </dgm:t>
    </dgm:pt>
    <dgm:pt modelId="{E55952D9-7B45-42AA-AB6A-06F9E674A501}" type="pres">
      <dgm:prSet presAssocID="{4066E27B-AEC3-4A0B-AE10-6F744BA45BF4}" presName="Name56" presStyleLbl="parChTrans1D2" presStyleIdx="2" presStyleCnt="3"/>
      <dgm:spPr/>
      <dgm:t>
        <a:bodyPr/>
        <a:lstStyle/>
        <a:p>
          <a:endParaRPr lang="fr-FR"/>
        </a:p>
      </dgm:t>
    </dgm:pt>
    <dgm:pt modelId="{E8361C18-6C12-4AE6-B9CC-B6956F5283FC}" type="pres">
      <dgm:prSet presAssocID="{560AFFA3-A2BC-49F5-BDAE-2314D98C1292}" presName="text0" presStyleLbl="node1" presStyleIdx="3" presStyleCnt="4" custScaleX="211985" custScaleY="164779" custRadScaleRad="142046" custRadScaleInc="19109">
        <dgm:presLayoutVars>
          <dgm:bulletEnabled val="1"/>
        </dgm:presLayoutVars>
      </dgm:prSet>
      <dgm:spPr/>
      <dgm:t>
        <a:bodyPr/>
        <a:lstStyle/>
        <a:p>
          <a:endParaRPr lang="fr-FR"/>
        </a:p>
      </dgm:t>
    </dgm:pt>
  </dgm:ptLst>
  <dgm:cxnLst>
    <dgm:cxn modelId="{E805AE31-6D72-4816-AE3E-BD3CE0D5625D}" srcId="{FCEE504E-FC1D-49C3-A412-12C7670370D2}" destId="{0FA9D8BF-7B63-439C-ACA0-21F7FBC5ED73}" srcOrd="1" destOrd="0" parTransId="{0B2F2CEE-0108-4F45-A5D4-4F06A4D5E9F4}" sibTransId="{B083DEBF-6E21-4F4A-9F17-488952A39FBA}"/>
    <dgm:cxn modelId="{7152B399-0B81-4266-A0E6-B654FE77D764}" srcId="{FCEE504E-FC1D-49C3-A412-12C7670370D2}" destId="{560AFFA3-A2BC-49F5-BDAE-2314D98C1292}" srcOrd="2" destOrd="0" parTransId="{4066E27B-AEC3-4A0B-AE10-6F744BA45BF4}" sibTransId="{48910E21-A43B-4D7D-855C-4836D88BB06C}"/>
    <dgm:cxn modelId="{298C89A7-AC87-4BCC-A0ED-BD63A7BA5D75}" srcId="{FCEE504E-FC1D-49C3-A412-12C7670370D2}" destId="{85AA6515-9B2C-4491-8EA8-0AB8E0CD2DB8}" srcOrd="0" destOrd="0" parTransId="{7815F9CF-3C07-4CCB-AF47-34A2FCEACB85}" sibTransId="{CA4E76DA-0693-4744-9D47-7DD004FE2E47}"/>
    <dgm:cxn modelId="{3B321B1D-4057-4837-8824-2F1BFE81A015}" type="presOf" srcId="{FCEE504E-FC1D-49C3-A412-12C7670370D2}" destId="{DFE7E79B-7BE3-4931-855E-2D9A26610A59}" srcOrd="0" destOrd="0" presId="urn:microsoft.com/office/officeart/2008/layout/RadialCluster"/>
    <dgm:cxn modelId="{F42CF045-7F69-46D8-BA6D-5D9EF5E2BC8A}" type="presOf" srcId="{0B2F2CEE-0108-4F45-A5D4-4F06A4D5E9F4}" destId="{406EDC3A-38C0-4DF8-861F-8F27C3DEC469}" srcOrd="0" destOrd="0" presId="urn:microsoft.com/office/officeart/2008/layout/RadialCluster"/>
    <dgm:cxn modelId="{1654684B-D6F3-45E2-9F1B-B753316D59D2}" type="presOf" srcId="{1C1BB36B-FEC2-414D-BC76-EFCA316C091B}" destId="{01724A76-D911-41E3-839D-35BC94D5B968}" srcOrd="0" destOrd="0" presId="urn:microsoft.com/office/officeart/2008/layout/RadialCluster"/>
    <dgm:cxn modelId="{D9B65087-D5DB-4F8F-BE09-7A1D14F10891}" type="presOf" srcId="{4066E27B-AEC3-4A0B-AE10-6F744BA45BF4}" destId="{E55952D9-7B45-42AA-AB6A-06F9E674A501}" srcOrd="0" destOrd="0" presId="urn:microsoft.com/office/officeart/2008/layout/RadialCluster"/>
    <dgm:cxn modelId="{47CEDC56-67F8-422E-83B8-99DAD4BA7B6E}" type="presOf" srcId="{7815F9CF-3C07-4CCB-AF47-34A2FCEACB85}" destId="{DCE860BE-5FD5-4F2C-B10A-E58B787EF938}" srcOrd="0" destOrd="0" presId="urn:microsoft.com/office/officeart/2008/layout/RadialCluster"/>
    <dgm:cxn modelId="{0E53766E-0A40-4DA1-9699-3B7B0FD648C5}" type="presOf" srcId="{85AA6515-9B2C-4491-8EA8-0AB8E0CD2DB8}" destId="{17983D9E-A48A-4A1C-8485-15EF4150DA29}" srcOrd="0" destOrd="0" presId="urn:microsoft.com/office/officeart/2008/layout/RadialCluster"/>
    <dgm:cxn modelId="{CA1328AC-55A6-4D60-ADB2-6409041A4615}" type="presOf" srcId="{0FA9D8BF-7B63-439C-ACA0-21F7FBC5ED73}" destId="{DC8A52F9-E4FF-4FE9-AFAA-CAF0AB63A10B}" srcOrd="0" destOrd="0" presId="urn:microsoft.com/office/officeart/2008/layout/RadialCluster"/>
    <dgm:cxn modelId="{C92CA759-2F2F-4E03-9190-9DF3C7089C1D}" srcId="{1C1BB36B-FEC2-414D-BC76-EFCA316C091B}" destId="{FCEE504E-FC1D-49C3-A412-12C7670370D2}" srcOrd="0" destOrd="0" parTransId="{6A9B19BB-5DD0-48C8-9F49-EA3276D8E614}" sibTransId="{C4D14F46-6400-48D0-98E4-4F9BC699658F}"/>
    <dgm:cxn modelId="{EF389A25-4021-470A-8C25-CF3DEB514CD3}" type="presOf" srcId="{560AFFA3-A2BC-49F5-BDAE-2314D98C1292}" destId="{E8361C18-6C12-4AE6-B9CC-B6956F5283FC}" srcOrd="0" destOrd="0" presId="urn:microsoft.com/office/officeart/2008/layout/RadialCluster"/>
    <dgm:cxn modelId="{A338EBB3-361B-4CED-AB9C-C7C0778C16C0}" type="presParOf" srcId="{01724A76-D911-41E3-839D-35BC94D5B968}" destId="{E30B5DA1-8E66-4B31-AAAF-6F8CAFD4F575}" srcOrd="0" destOrd="0" presId="urn:microsoft.com/office/officeart/2008/layout/RadialCluster"/>
    <dgm:cxn modelId="{104D5522-3C69-40E0-AC0B-C5F131D99CBD}" type="presParOf" srcId="{E30B5DA1-8E66-4B31-AAAF-6F8CAFD4F575}" destId="{DFE7E79B-7BE3-4931-855E-2D9A26610A59}" srcOrd="0" destOrd="0" presId="urn:microsoft.com/office/officeart/2008/layout/RadialCluster"/>
    <dgm:cxn modelId="{7E8FD368-9FAB-49BE-A885-786534DBFE22}" type="presParOf" srcId="{E30B5DA1-8E66-4B31-AAAF-6F8CAFD4F575}" destId="{DCE860BE-5FD5-4F2C-B10A-E58B787EF938}" srcOrd="1" destOrd="0" presId="urn:microsoft.com/office/officeart/2008/layout/RadialCluster"/>
    <dgm:cxn modelId="{BCC5DD26-5E32-4BE7-A186-79967C3730F2}" type="presParOf" srcId="{E30B5DA1-8E66-4B31-AAAF-6F8CAFD4F575}" destId="{17983D9E-A48A-4A1C-8485-15EF4150DA29}" srcOrd="2" destOrd="0" presId="urn:microsoft.com/office/officeart/2008/layout/RadialCluster"/>
    <dgm:cxn modelId="{85A9245E-CD88-4A49-8DB1-06F112BF31C2}" type="presParOf" srcId="{E30B5DA1-8E66-4B31-AAAF-6F8CAFD4F575}" destId="{406EDC3A-38C0-4DF8-861F-8F27C3DEC469}" srcOrd="3" destOrd="0" presId="urn:microsoft.com/office/officeart/2008/layout/RadialCluster"/>
    <dgm:cxn modelId="{AB9F7EDA-BEEB-48BB-A3F0-A91760C26BD7}" type="presParOf" srcId="{E30B5DA1-8E66-4B31-AAAF-6F8CAFD4F575}" destId="{DC8A52F9-E4FF-4FE9-AFAA-CAF0AB63A10B}" srcOrd="4" destOrd="0" presId="urn:microsoft.com/office/officeart/2008/layout/RadialCluster"/>
    <dgm:cxn modelId="{6EBAA510-585E-4885-9E9E-234FD7EA4DFB}" type="presParOf" srcId="{E30B5DA1-8E66-4B31-AAAF-6F8CAFD4F575}" destId="{E55952D9-7B45-42AA-AB6A-06F9E674A501}" srcOrd="5" destOrd="0" presId="urn:microsoft.com/office/officeart/2008/layout/RadialCluster"/>
    <dgm:cxn modelId="{4C0E9944-BE13-4A59-8F12-4B81D37595C4}" type="presParOf" srcId="{E30B5DA1-8E66-4B31-AAAF-6F8CAFD4F575}" destId="{E8361C18-6C12-4AE6-B9CC-B6956F5283F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379E34-386E-4B3F-BA41-2D938BEB704E}" type="doc">
      <dgm:prSet loTypeId="urn:microsoft.com/office/officeart/2005/8/layout/StepDownProcess" loCatId="process" qsTypeId="urn:microsoft.com/office/officeart/2005/8/quickstyle/3d7" qsCatId="3D" csTypeId="urn:microsoft.com/office/officeart/2005/8/colors/accent1_5" csCatId="accent1" phldr="1"/>
      <dgm:spPr/>
      <dgm:t>
        <a:bodyPr/>
        <a:lstStyle/>
        <a:p>
          <a:endParaRPr lang="fr-FR"/>
        </a:p>
      </dgm:t>
    </dgm:pt>
    <dgm:pt modelId="{727A2E31-CBED-47B2-8FE0-A32122A9982E}">
      <dgm:prSet phldrT="[Texte]"/>
      <dgm:spPr/>
      <dgm:t>
        <a:bodyPr/>
        <a:lstStyle/>
        <a:p>
          <a:r>
            <a:rPr lang="fr-FR" dirty="0" smtClean="0"/>
            <a:t>Le livret d’évaluation</a:t>
          </a:r>
          <a:endParaRPr lang="fr-FR" dirty="0"/>
        </a:p>
      </dgm:t>
    </dgm:pt>
    <dgm:pt modelId="{86F66B60-FD9D-496C-9850-8878861BEF66}" type="parTrans" cxnId="{C33820AC-A363-41F2-83FC-D543A07383D2}">
      <dgm:prSet/>
      <dgm:spPr/>
      <dgm:t>
        <a:bodyPr/>
        <a:lstStyle/>
        <a:p>
          <a:endParaRPr lang="fr-FR"/>
        </a:p>
      </dgm:t>
    </dgm:pt>
    <dgm:pt modelId="{2BA0A0EB-FF51-4081-9CFE-AD34D0F3D64E}" type="sibTrans" cxnId="{C33820AC-A363-41F2-83FC-D543A07383D2}">
      <dgm:prSet/>
      <dgm:spPr/>
      <dgm:t>
        <a:bodyPr/>
        <a:lstStyle/>
        <a:p>
          <a:endParaRPr lang="fr-FR"/>
        </a:p>
      </dgm:t>
    </dgm:pt>
    <dgm:pt modelId="{697FD053-3815-40C9-BC38-CE65C6FB563D}">
      <dgm:prSet phldrT="[Texte]"/>
      <dgm:spPr/>
      <dgm:t>
        <a:bodyPr/>
        <a:lstStyle/>
        <a:p>
          <a:r>
            <a:rPr lang="fr-FR" dirty="0" smtClean="0"/>
            <a:t>Le carnet de suivi des apprentissages</a:t>
          </a:r>
          <a:endParaRPr lang="fr-FR" dirty="0"/>
        </a:p>
      </dgm:t>
    </dgm:pt>
    <dgm:pt modelId="{B322DA32-B070-4163-88C4-AB2FF3B4AFAA}" type="parTrans" cxnId="{01E74F12-8059-4F53-875F-4DDB8AE67CBD}">
      <dgm:prSet/>
      <dgm:spPr/>
      <dgm:t>
        <a:bodyPr/>
        <a:lstStyle/>
        <a:p>
          <a:endParaRPr lang="fr-FR"/>
        </a:p>
      </dgm:t>
    </dgm:pt>
    <dgm:pt modelId="{BBCF9295-35FF-44B1-9A9E-8F9DCD053D20}" type="sibTrans" cxnId="{01E74F12-8059-4F53-875F-4DDB8AE67CBD}">
      <dgm:prSet/>
      <dgm:spPr/>
      <dgm:t>
        <a:bodyPr/>
        <a:lstStyle/>
        <a:p>
          <a:endParaRPr lang="fr-FR"/>
        </a:p>
      </dgm:t>
    </dgm:pt>
    <dgm:pt modelId="{E45B03ED-DF24-485B-80BC-06D137BDE411}" type="pres">
      <dgm:prSet presAssocID="{5A379E34-386E-4B3F-BA41-2D938BEB704E}" presName="rootnode" presStyleCnt="0">
        <dgm:presLayoutVars>
          <dgm:chMax/>
          <dgm:chPref/>
          <dgm:dir/>
          <dgm:animLvl val="lvl"/>
        </dgm:presLayoutVars>
      </dgm:prSet>
      <dgm:spPr/>
      <dgm:t>
        <a:bodyPr/>
        <a:lstStyle/>
        <a:p>
          <a:endParaRPr lang="fr-FR"/>
        </a:p>
      </dgm:t>
    </dgm:pt>
    <dgm:pt modelId="{9739EDB5-B035-462E-8E19-2E2487DBA6C9}" type="pres">
      <dgm:prSet presAssocID="{727A2E31-CBED-47B2-8FE0-A32122A9982E}" presName="composite" presStyleCnt="0"/>
      <dgm:spPr/>
    </dgm:pt>
    <dgm:pt modelId="{E8A0BAE7-BDC7-47ED-9A0D-78E7FFA15929}" type="pres">
      <dgm:prSet presAssocID="{727A2E31-CBED-47B2-8FE0-A32122A9982E}" presName="bentUpArrow1" presStyleLbl="alignImgPlace1" presStyleIdx="0" presStyleCnt="1" custLinFactNeighborY="723"/>
      <dgm:spPr/>
    </dgm:pt>
    <dgm:pt modelId="{586486AD-74F0-4BEF-A9CF-D95BC2CAC84F}" type="pres">
      <dgm:prSet presAssocID="{727A2E31-CBED-47B2-8FE0-A32122A9982E}" presName="ParentText" presStyleLbl="node1" presStyleIdx="0" presStyleCnt="2">
        <dgm:presLayoutVars>
          <dgm:chMax val="1"/>
          <dgm:chPref val="1"/>
          <dgm:bulletEnabled val="1"/>
        </dgm:presLayoutVars>
      </dgm:prSet>
      <dgm:spPr/>
      <dgm:t>
        <a:bodyPr/>
        <a:lstStyle/>
        <a:p>
          <a:endParaRPr lang="fr-FR"/>
        </a:p>
      </dgm:t>
    </dgm:pt>
    <dgm:pt modelId="{2CEC49BE-66F3-4063-AE8C-59613FA5AAC8}" type="pres">
      <dgm:prSet presAssocID="{727A2E31-CBED-47B2-8FE0-A32122A9982E}" presName="ChildText" presStyleLbl="revTx" presStyleIdx="0" presStyleCnt="1">
        <dgm:presLayoutVars>
          <dgm:chMax val="0"/>
          <dgm:chPref val="0"/>
          <dgm:bulletEnabled val="1"/>
        </dgm:presLayoutVars>
      </dgm:prSet>
      <dgm:spPr/>
      <dgm:t>
        <a:bodyPr/>
        <a:lstStyle/>
        <a:p>
          <a:endParaRPr lang="fr-FR"/>
        </a:p>
      </dgm:t>
    </dgm:pt>
    <dgm:pt modelId="{85769906-DAF3-4D78-B006-5BBADED34C3D}" type="pres">
      <dgm:prSet presAssocID="{2BA0A0EB-FF51-4081-9CFE-AD34D0F3D64E}" presName="sibTrans" presStyleCnt="0"/>
      <dgm:spPr/>
    </dgm:pt>
    <dgm:pt modelId="{1F3CA143-F4B9-425C-BBFC-BC7F51572577}" type="pres">
      <dgm:prSet presAssocID="{697FD053-3815-40C9-BC38-CE65C6FB563D}" presName="composite" presStyleCnt="0"/>
      <dgm:spPr/>
    </dgm:pt>
    <dgm:pt modelId="{875F92DF-012A-45B8-8E06-41B1BB1A5639}" type="pres">
      <dgm:prSet presAssocID="{697FD053-3815-40C9-BC38-CE65C6FB563D}" presName="ParentText" presStyleLbl="node1" presStyleIdx="1" presStyleCnt="2">
        <dgm:presLayoutVars>
          <dgm:chMax val="1"/>
          <dgm:chPref val="1"/>
          <dgm:bulletEnabled val="1"/>
        </dgm:presLayoutVars>
      </dgm:prSet>
      <dgm:spPr/>
      <dgm:t>
        <a:bodyPr/>
        <a:lstStyle/>
        <a:p>
          <a:endParaRPr lang="fr-FR"/>
        </a:p>
      </dgm:t>
    </dgm:pt>
  </dgm:ptLst>
  <dgm:cxnLst>
    <dgm:cxn modelId="{92514A7B-C2EC-4F6A-AE53-940BCBE4E3DF}" type="presOf" srcId="{5A379E34-386E-4B3F-BA41-2D938BEB704E}" destId="{E45B03ED-DF24-485B-80BC-06D137BDE411}" srcOrd="0" destOrd="0" presId="urn:microsoft.com/office/officeart/2005/8/layout/StepDownProcess"/>
    <dgm:cxn modelId="{C33820AC-A363-41F2-83FC-D543A07383D2}" srcId="{5A379E34-386E-4B3F-BA41-2D938BEB704E}" destId="{727A2E31-CBED-47B2-8FE0-A32122A9982E}" srcOrd="0" destOrd="0" parTransId="{86F66B60-FD9D-496C-9850-8878861BEF66}" sibTransId="{2BA0A0EB-FF51-4081-9CFE-AD34D0F3D64E}"/>
    <dgm:cxn modelId="{CA98FD71-E91A-45B1-BF9F-3A935FD904B3}" type="presOf" srcId="{697FD053-3815-40C9-BC38-CE65C6FB563D}" destId="{875F92DF-012A-45B8-8E06-41B1BB1A5639}" srcOrd="0" destOrd="0" presId="urn:microsoft.com/office/officeart/2005/8/layout/StepDownProcess"/>
    <dgm:cxn modelId="{21EBF511-0212-4EA8-BC2A-28252385CF75}" type="presOf" srcId="{727A2E31-CBED-47B2-8FE0-A32122A9982E}" destId="{586486AD-74F0-4BEF-A9CF-D95BC2CAC84F}" srcOrd="0" destOrd="0" presId="urn:microsoft.com/office/officeart/2005/8/layout/StepDownProcess"/>
    <dgm:cxn modelId="{01E74F12-8059-4F53-875F-4DDB8AE67CBD}" srcId="{5A379E34-386E-4B3F-BA41-2D938BEB704E}" destId="{697FD053-3815-40C9-BC38-CE65C6FB563D}" srcOrd="1" destOrd="0" parTransId="{B322DA32-B070-4163-88C4-AB2FF3B4AFAA}" sibTransId="{BBCF9295-35FF-44B1-9A9E-8F9DCD053D20}"/>
    <dgm:cxn modelId="{A9985FFD-B4F3-4DA4-85BE-53CC4769C219}" type="presParOf" srcId="{E45B03ED-DF24-485B-80BC-06D137BDE411}" destId="{9739EDB5-B035-462E-8E19-2E2487DBA6C9}" srcOrd="0" destOrd="0" presId="urn:microsoft.com/office/officeart/2005/8/layout/StepDownProcess"/>
    <dgm:cxn modelId="{825F4F5B-F28D-4976-A0FA-FC0B272810C7}" type="presParOf" srcId="{9739EDB5-B035-462E-8E19-2E2487DBA6C9}" destId="{E8A0BAE7-BDC7-47ED-9A0D-78E7FFA15929}" srcOrd="0" destOrd="0" presId="urn:microsoft.com/office/officeart/2005/8/layout/StepDownProcess"/>
    <dgm:cxn modelId="{0D2D5B5D-B4B6-416B-85D0-58689D135EFE}" type="presParOf" srcId="{9739EDB5-B035-462E-8E19-2E2487DBA6C9}" destId="{586486AD-74F0-4BEF-A9CF-D95BC2CAC84F}" srcOrd="1" destOrd="0" presId="urn:microsoft.com/office/officeart/2005/8/layout/StepDownProcess"/>
    <dgm:cxn modelId="{B75274A4-FF25-4456-A5DC-636DB08CFA18}" type="presParOf" srcId="{9739EDB5-B035-462E-8E19-2E2487DBA6C9}" destId="{2CEC49BE-66F3-4063-AE8C-59613FA5AAC8}" srcOrd="2" destOrd="0" presId="urn:microsoft.com/office/officeart/2005/8/layout/StepDownProcess"/>
    <dgm:cxn modelId="{95BD5187-5C20-4DD3-B8C4-2E440922FA9A}" type="presParOf" srcId="{E45B03ED-DF24-485B-80BC-06D137BDE411}" destId="{85769906-DAF3-4D78-B006-5BBADED34C3D}" srcOrd="1" destOrd="0" presId="urn:microsoft.com/office/officeart/2005/8/layout/StepDownProcess"/>
    <dgm:cxn modelId="{CDDD4426-345F-4ED6-AD3F-01D34D1CC980}" type="presParOf" srcId="{E45B03ED-DF24-485B-80BC-06D137BDE411}" destId="{1F3CA143-F4B9-425C-BBFC-BC7F51572577}" srcOrd="2" destOrd="0" presId="urn:microsoft.com/office/officeart/2005/8/layout/StepDownProcess"/>
    <dgm:cxn modelId="{D6355261-C693-4020-A190-A4A882CCE0FE}" type="presParOf" srcId="{1F3CA143-F4B9-425C-BBFC-BC7F51572577}" destId="{875F92DF-012A-45B8-8E06-41B1BB1A563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7E79B-7BE3-4931-855E-2D9A26610A59}">
      <dsp:nvSpPr>
        <dsp:cNvPr id="0" name=""/>
        <dsp:cNvSpPr/>
      </dsp:nvSpPr>
      <dsp:spPr>
        <a:xfrm>
          <a:off x="3210199" y="1919552"/>
          <a:ext cx="2662507" cy="3045091"/>
        </a:xfrm>
        <a:prstGeom prst="roundRect">
          <a:avLst/>
        </a:prstGeom>
        <a:solidFill>
          <a:schemeClr val="lt1">
            <a:hueOff val="0"/>
            <a:satOff val="0"/>
            <a:lumOff val="0"/>
            <a:alphaOff val="0"/>
          </a:schemeClr>
        </a:solidFill>
        <a:ln w="15875" cap="rnd"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fr-FR" sz="3000" b="1" kern="1200" dirty="0" smtClean="0">
              <a:solidFill>
                <a:srgbClr val="92D050"/>
              </a:solidFill>
            </a:rPr>
            <a:t>Tous les enfants sont capables d’apprendre et de progresser</a:t>
          </a:r>
          <a:endParaRPr lang="fr-FR" sz="3000" b="1" kern="1200" dirty="0">
            <a:solidFill>
              <a:srgbClr val="92D050"/>
            </a:solidFill>
          </a:endParaRPr>
        </a:p>
      </dsp:txBody>
      <dsp:txXfrm>
        <a:off x="3340172" y="2049525"/>
        <a:ext cx="2402561" cy="2785145"/>
      </dsp:txXfrm>
    </dsp:sp>
    <dsp:sp modelId="{DCE860BE-5FD5-4F2C-B10A-E58B787EF938}">
      <dsp:nvSpPr>
        <dsp:cNvPr id="0" name=""/>
        <dsp:cNvSpPr/>
      </dsp:nvSpPr>
      <dsp:spPr>
        <a:xfrm rot="16347047">
          <a:off x="4447745" y="1753732"/>
          <a:ext cx="331942" cy="0"/>
        </a:xfrm>
        <a:custGeom>
          <a:avLst/>
          <a:gdLst/>
          <a:ahLst/>
          <a:cxnLst/>
          <a:rect l="0" t="0" r="0" b="0"/>
          <a:pathLst>
            <a:path>
              <a:moveTo>
                <a:pt x="0" y="0"/>
              </a:moveTo>
              <a:lnTo>
                <a:pt x="331942" y="0"/>
              </a:lnTo>
            </a:path>
          </a:pathLst>
        </a:custGeom>
        <a:noFill/>
        <a:ln w="15875" cap="rnd"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17983D9E-A48A-4A1C-8485-15EF4150DA29}">
      <dsp:nvSpPr>
        <dsp:cNvPr id="0" name=""/>
        <dsp:cNvSpPr/>
      </dsp:nvSpPr>
      <dsp:spPr>
        <a:xfrm>
          <a:off x="3134477" y="0"/>
          <a:ext cx="3040636" cy="1587912"/>
        </a:xfrm>
        <a:prstGeom prst="roundRect">
          <a:avLst/>
        </a:prstGeom>
        <a:solidFill>
          <a:schemeClr val="lt1">
            <a:hueOff val="0"/>
            <a:satOff val="0"/>
            <a:lumOff val="0"/>
            <a:alphaOff val="0"/>
          </a:schemeClr>
        </a:solid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Une école qui organise des modalités spécifiques d’apprentissage</a:t>
          </a:r>
          <a:endParaRPr lang="fr-FR" sz="2000" b="1" kern="1200" dirty="0">
            <a:solidFill>
              <a:schemeClr val="tx1"/>
            </a:solidFill>
          </a:endParaRPr>
        </a:p>
      </dsp:txBody>
      <dsp:txXfrm>
        <a:off x="3211992" y="77515"/>
        <a:ext cx="2885606" cy="1432882"/>
      </dsp:txXfrm>
    </dsp:sp>
    <dsp:sp modelId="{406EDC3A-38C0-4DF8-861F-8F27C3DEC469}">
      <dsp:nvSpPr>
        <dsp:cNvPr id="0" name=""/>
        <dsp:cNvSpPr/>
      </dsp:nvSpPr>
      <dsp:spPr>
        <a:xfrm rot="1266552">
          <a:off x="5858546" y="4032030"/>
          <a:ext cx="422045" cy="0"/>
        </a:xfrm>
        <a:custGeom>
          <a:avLst/>
          <a:gdLst/>
          <a:ahLst/>
          <a:cxnLst/>
          <a:rect l="0" t="0" r="0" b="0"/>
          <a:pathLst>
            <a:path>
              <a:moveTo>
                <a:pt x="0" y="0"/>
              </a:moveTo>
              <a:lnTo>
                <a:pt x="422045" y="0"/>
              </a:lnTo>
            </a:path>
          </a:pathLst>
        </a:custGeom>
        <a:noFill/>
        <a:ln w="15875" cap="rnd"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DC8A52F9-E4FF-4FE9-AFAA-CAF0AB63A10B}">
      <dsp:nvSpPr>
        <dsp:cNvPr id="0" name=""/>
        <dsp:cNvSpPr/>
      </dsp:nvSpPr>
      <dsp:spPr>
        <a:xfrm>
          <a:off x="6266431" y="3789766"/>
          <a:ext cx="2704731" cy="1680694"/>
        </a:xfrm>
        <a:prstGeom prst="roundRect">
          <a:avLst/>
        </a:prstGeom>
        <a:solidFill>
          <a:schemeClr val="lt1">
            <a:hueOff val="0"/>
            <a:satOff val="0"/>
            <a:lumOff val="0"/>
            <a:alphaOff val="0"/>
          </a:schemeClr>
        </a:solid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Une école où les enfants vont apprendre ensemble et vivre ensemble</a:t>
          </a:r>
          <a:endParaRPr lang="fr-FR" sz="2000" b="1" kern="1200" dirty="0">
            <a:solidFill>
              <a:schemeClr val="tx1"/>
            </a:solidFill>
          </a:endParaRPr>
        </a:p>
      </dsp:txBody>
      <dsp:txXfrm>
        <a:off x="6348476" y="3871811"/>
        <a:ext cx="2540641" cy="1516604"/>
      </dsp:txXfrm>
    </dsp:sp>
    <dsp:sp modelId="{E55952D9-7B45-42AA-AB6A-06F9E674A501}">
      <dsp:nvSpPr>
        <dsp:cNvPr id="0" name=""/>
        <dsp:cNvSpPr/>
      </dsp:nvSpPr>
      <dsp:spPr>
        <a:xfrm rot="9617512">
          <a:off x="2412858" y="4057468"/>
          <a:ext cx="821398" cy="0"/>
        </a:xfrm>
        <a:custGeom>
          <a:avLst/>
          <a:gdLst/>
          <a:ahLst/>
          <a:cxnLst/>
          <a:rect l="0" t="0" r="0" b="0"/>
          <a:pathLst>
            <a:path>
              <a:moveTo>
                <a:pt x="0" y="0"/>
              </a:moveTo>
              <a:lnTo>
                <a:pt x="821398" y="0"/>
              </a:lnTo>
            </a:path>
          </a:pathLst>
        </a:custGeom>
        <a:noFill/>
        <a:ln w="15875" cap="rnd"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8361C18-6C12-4AE6-B9CC-B6956F5283FC}">
      <dsp:nvSpPr>
        <dsp:cNvPr id="0" name=""/>
        <dsp:cNvSpPr/>
      </dsp:nvSpPr>
      <dsp:spPr>
        <a:xfrm>
          <a:off x="0" y="3685309"/>
          <a:ext cx="2436916" cy="1894250"/>
        </a:xfrm>
        <a:prstGeom prst="roundRect">
          <a:avLst/>
        </a:prstGeom>
        <a:solidFill>
          <a:schemeClr val="lt1">
            <a:hueOff val="0"/>
            <a:satOff val="0"/>
            <a:lumOff val="0"/>
            <a:alphaOff val="0"/>
          </a:schemeClr>
        </a:solid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Une école qui s’adapte aux jeunes enfants</a:t>
          </a:r>
          <a:endParaRPr lang="fr-FR" sz="2000" b="1" kern="1200" dirty="0">
            <a:solidFill>
              <a:schemeClr val="tx1"/>
            </a:solidFill>
          </a:endParaRPr>
        </a:p>
      </dsp:txBody>
      <dsp:txXfrm>
        <a:off x="92470" y="3777779"/>
        <a:ext cx="2251976" cy="170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0BAE7-BDC7-47ED-9A0D-78E7FFA15929}">
      <dsp:nvSpPr>
        <dsp:cNvPr id="0" name=""/>
        <dsp:cNvSpPr/>
      </dsp:nvSpPr>
      <dsp:spPr>
        <a:xfrm rot="5400000">
          <a:off x="1324619" y="2418670"/>
          <a:ext cx="2149157" cy="2446740"/>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dsp:style>
    </dsp:sp>
    <dsp:sp modelId="{586486AD-74F0-4BEF-A9CF-D95BC2CAC84F}">
      <dsp:nvSpPr>
        <dsp:cNvPr id="0" name=""/>
        <dsp:cNvSpPr/>
      </dsp:nvSpPr>
      <dsp:spPr>
        <a:xfrm>
          <a:off x="755223" y="20747"/>
          <a:ext cx="3617916" cy="2532424"/>
        </a:xfrm>
        <a:prstGeom prst="roundRect">
          <a:avLst>
            <a:gd name="adj" fmla="val 16670"/>
          </a:avLst>
        </a:prstGeom>
        <a:solidFill>
          <a:schemeClr val="accent1">
            <a:alpha val="90000"/>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Le livret d’évaluation</a:t>
          </a:r>
          <a:endParaRPr lang="fr-FR" sz="3800" kern="1200" dirty="0"/>
        </a:p>
      </dsp:txBody>
      <dsp:txXfrm>
        <a:off x="878868" y="144392"/>
        <a:ext cx="3370626" cy="2285134"/>
      </dsp:txXfrm>
    </dsp:sp>
    <dsp:sp modelId="{2CEC49BE-66F3-4063-AE8C-59613FA5AAC8}">
      <dsp:nvSpPr>
        <dsp:cNvPr id="0" name=""/>
        <dsp:cNvSpPr/>
      </dsp:nvSpPr>
      <dsp:spPr>
        <a:xfrm>
          <a:off x="4373139" y="262271"/>
          <a:ext cx="2631327" cy="2046816"/>
        </a:xfrm>
        <a:prstGeom prst="rect">
          <a:avLst/>
        </a:prstGeom>
        <a:noFill/>
        <a:ln>
          <a:noFill/>
        </a:ln>
        <a:effectLst/>
      </dsp:spPr>
      <dsp:style>
        <a:lnRef idx="0">
          <a:scrgbClr r="0" g="0" b="0"/>
        </a:lnRef>
        <a:fillRef idx="0">
          <a:scrgbClr r="0" g="0" b="0"/>
        </a:fillRef>
        <a:effectRef idx="0">
          <a:scrgbClr r="0" g="0" b="0"/>
        </a:effectRef>
        <a:fontRef idx="minor"/>
      </dsp:style>
    </dsp:sp>
    <dsp:sp modelId="{875F92DF-012A-45B8-8E06-41B1BB1A5639}">
      <dsp:nvSpPr>
        <dsp:cNvPr id="0" name=""/>
        <dsp:cNvSpPr/>
      </dsp:nvSpPr>
      <dsp:spPr>
        <a:xfrm>
          <a:off x="3754860" y="2865495"/>
          <a:ext cx="3617916" cy="2532424"/>
        </a:xfrm>
        <a:prstGeom prst="roundRect">
          <a:avLst>
            <a:gd name="adj" fmla="val 16670"/>
          </a:avLst>
        </a:prstGeom>
        <a:solidFill>
          <a:schemeClr val="accent1">
            <a:alpha val="90000"/>
            <a:hueOff val="0"/>
            <a:satOff val="0"/>
            <a:lumOff val="0"/>
            <a:alphaOff val="-4000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Le carnet de suivi des apprentissages</a:t>
          </a:r>
          <a:endParaRPr lang="fr-FR" sz="3800" kern="1200" dirty="0"/>
        </a:p>
      </dsp:txBody>
      <dsp:txXfrm>
        <a:off x="3878505" y="2989140"/>
        <a:ext cx="3370626" cy="228513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a:xfrm>
            <a:off x="5332412" y="5883275"/>
            <a:ext cx="4324044" cy="365125"/>
          </a:xfrm>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1754253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3301591-07EA-48D2-A8F0-5ED2DB4A3D1F}" type="datetimeFigureOut">
              <a:rPr lang="fr-FR" smtClean="0"/>
              <a:t>11/10/2016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37167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2690995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2429155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2349344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1950605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3475997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471146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199148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951856" y="5867131"/>
            <a:ext cx="551167" cy="365125"/>
          </a:xfrm>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75529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301591-07EA-48D2-A8F0-5ED2DB4A3D1F}" type="datetimeFigureOut">
              <a:rPr lang="fr-FR" smtClean="0"/>
              <a:t>11/10/2016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177491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3301591-07EA-48D2-A8F0-5ED2DB4A3D1F}" type="datetimeFigureOut">
              <a:rPr lang="fr-FR" smtClean="0"/>
              <a:t>11/10/2016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77688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3301591-07EA-48D2-A8F0-5ED2DB4A3D1F}" type="datetimeFigureOut">
              <a:rPr lang="fr-FR" smtClean="0"/>
              <a:t>11/10/2016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321198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3301591-07EA-48D2-A8F0-5ED2DB4A3D1F}" type="datetimeFigureOut">
              <a:rPr lang="fr-FR" smtClean="0"/>
              <a:t>11/10/2016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33090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01591-07EA-48D2-A8F0-5ED2DB4A3D1F}" type="datetimeFigureOut">
              <a:rPr lang="fr-FR" smtClean="0"/>
              <a:t>11/10/2016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230283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3301591-07EA-48D2-A8F0-5ED2DB4A3D1F}" type="datetimeFigureOut">
              <a:rPr lang="fr-FR" smtClean="0"/>
              <a:t>11/10/2016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319821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3301591-07EA-48D2-A8F0-5ED2DB4A3D1F}" type="datetimeFigureOut">
              <a:rPr lang="fr-FR" smtClean="0"/>
              <a:t>11/10/2016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AC5695-5923-422A-B9A8-CAE33BA8BEFC}" type="slidenum">
              <a:rPr lang="fr-FR" smtClean="0"/>
              <a:t>‹N°›</a:t>
            </a:fld>
            <a:endParaRPr lang="fr-FR"/>
          </a:p>
        </p:txBody>
      </p:sp>
    </p:spTree>
    <p:extLst>
      <p:ext uri="{BB962C8B-B14F-4D97-AF65-F5344CB8AC3E}">
        <p14:creationId xmlns:p14="http://schemas.microsoft.com/office/powerpoint/2010/main" val="267672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301591-07EA-48D2-A8F0-5ED2DB4A3D1F}" type="datetimeFigureOut">
              <a:rPr lang="fr-FR" smtClean="0"/>
              <a:t>11/10/2016</a:t>
            </a:fld>
            <a:endParaRPr lang="fr-F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6AC5695-5923-422A-B9A8-CAE33BA8BEFC}" type="slidenum">
              <a:rPr lang="fr-FR" smtClean="0"/>
              <a:t>‹N°›</a:t>
            </a:fld>
            <a:endParaRPr lang="fr-FR"/>
          </a:p>
        </p:txBody>
      </p:sp>
    </p:spTree>
    <p:extLst>
      <p:ext uri="{BB962C8B-B14F-4D97-AF65-F5344CB8AC3E}">
        <p14:creationId xmlns:p14="http://schemas.microsoft.com/office/powerpoint/2010/main" val="1392654792"/>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 id="214748398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Espace%20p&#233;dagogique%20l'autonomie%20et%20l'initiative%20-Commentaires%20de%20l'enseignant%20.mp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Utilisation%20en%20atelier%20d&#233;di&#233;.flv" TargetMode="External"/><Relationship Id="rId2" Type="http://schemas.openxmlformats.org/officeDocument/2006/relationships/hyperlink" Target="Utilisation%20en%20accueil%20dirig&#233;.fl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Ress_c1_Eval_presentation_543973.pdf" TargetMode="External"/><Relationship Id="rId2" Type="http://schemas.openxmlformats.org/officeDocument/2006/relationships/hyperlink" Target="Bouysse_Conference.mp4.mp4" TargetMode="External"/><Relationship Id="rId1" Type="http://schemas.openxmlformats.org/officeDocument/2006/relationships/slideLayout" Target="../slideLayouts/slideLayout2.xml"/><Relationship Id="rId5" Type="http://schemas.openxmlformats.org/officeDocument/2006/relationships/hyperlink" Target="Sch&#233;ma%20des%20indicateurs%20de%20progr&#232;s.doc" TargetMode="External"/><Relationship Id="rId4" Type="http://schemas.openxmlformats.org/officeDocument/2006/relationships/hyperlink" Target="Indicateurs%20de%20progr&#232;s.pdf"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odule%20natation%20GS.pdf" TargetMode="External"/><Relationship Id="rId3" Type="http://schemas.openxmlformats.org/officeDocument/2006/relationships/hyperlink" Target="Carnet_de_suivi_MYRIAM.pdf" TargetMode="External"/><Relationship Id="rId7" Type="http://schemas.openxmlformats.org/officeDocument/2006/relationships/hyperlink" Target="FicheEcriture%20pre&#769;nom%20MS.JPG" TargetMode="External"/><Relationship Id="rId2" Type="http://schemas.openxmlformats.org/officeDocument/2006/relationships/hyperlink" Target="Carnet_Enzo.pdf" TargetMode="External"/><Relationship Id="rId1" Type="http://schemas.openxmlformats.org/officeDocument/2006/relationships/slideLayout" Target="../slideLayouts/slideLayout2.xml"/><Relationship Id="rId6" Type="http://schemas.openxmlformats.org/officeDocument/2006/relationships/hyperlink" Target="FicheGraphisme%20PS.JPG" TargetMode="External"/><Relationship Id="rId5" Type="http://schemas.openxmlformats.org/officeDocument/2006/relationships/hyperlink" Target="carnet_reussites_GS_evaluation%20partagee.pdf" TargetMode="External"/><Relationship Id="rId4" Type="http://schemas.openxmlformats.org/officeDocument/2006/relationships/hyperlink" Target="Carnet_Sami_3.pdf" TargetMode="External"/><Relationship Id="rId9" Type="http://schemas.openxmlformats.org/officeDocument/2006/relationships/hyperlink" Target="synthese_des_acquis_maternelle_janv2016_52748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18626" y="1888733"/>
            <a:ext cx="7804300" cy="2185214"/>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 </a:t>
            </a:r>
            <a:r>
              <a:rPr lang="fr-FR" sz="4400" dirty="0" smtClean="0">
                <a:solidFill>
                  <a:schemeClr val="accent1">
                    <a:lumMod val="75000"/>
                  </a:schemeClr>
                </a:solidFill>
                <a:latin typeface="Arial" panose="020B0604020202020204" pitchFamily="34" charset="0"/>
                <a:cs typeface="Arial" panose="020B0604020202020204" pitchFamily="34" charset="0"/>
              </a:rPr>
              <a:t>L’EVALUATION POSITIVE A LA MATERNELLE</a:t>
            </a:r>
          </a:p>
          <a:p>
            <a:pPr algn="ctr"/>
            <a:endParaRPr lang="fr-FR" sz="2400" i="1" dirty="0">
              <a:latin typeface="Arial" panose="020B0604020202020204" pitchFamily="34" charset="0"/>
              <a:cs typeface="Arial" panose="020B0604020202020204" pitchFamily="34" charset="0"/>
            </a:endParaRPr>
          </a:p>
          <a:p>
            <a:pPr algn="ctr"/>
            <a:r>
              <a:rPr lang="fr-FR" sz="2400" i="1" dirty="0" smtClean="0">
                <a:latin typeface="Arial" panose="020B0604020202020204" pitchFamily="34" charset="0"/>
                <a:cs typeface="Arial" panose="020B0604020202020204" pitchFamily="34" charset="0"/>
              </a:rPr>
              <a:t>Animation pédagogique 2016/2017</a:t>
            </a:r>
            <a:endParaRPr lang="fr-FR"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307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7983" y="244928"/>
            <a:ext cx="10018713" cy="1208315"/>
          </a:xfrm>
        </p:spPr>
        <p:txBody>
          <a:bodyPr/>
          <a:lstStyle/>
          <a:p>
            <a:r>
              <a:rPr lang="fr-FR" b="1" dirty="0" smtClean="0">
                <a:solidFill>
                  <a:srgbClr val="92D050"/>
                </a:solidFill>
              </a:rPr>
              <a:t>Principes de conception du carnet de suivi</a:t>
            </a:r>
            <a:endParaRPr lang="fr-FR" b="1" dirty="0">
              <a:solidFill>
                <a:srgbClr val="92D050"/>
              </a:solidFill>
            </a:endParaRPr>
          </a:p>
        </p:txBody>
      </p:sp>
      <p:sp>
        <p:nvSpPr>
          <p:cNvPr id="3" name="Espace réservé du contenu 2"/>
          <p:cNvSpPr>
            <a:spLocks noGrp="1"/>
          </p:cNvSpPr>
          <p:nvPr>
            <p:ph idx="1"/>
          </p:nvPr>
        </p:nvSpPr>
        <p:spPr>
          <a:xfrm>
            <a:off x="1794554" y="2106387"/>
            <a:ext cx="10018713" cy="5404756"/>
          </a:xfrm>
        </p:spPr>
        <p:txBody>
          <a:bodyPr>
            <a:normAutofit/>
          </a:bodyPr>
          <a:lstStyle/>
          <a:p>
            <a:r>
              <a:rPr lang="fr-FR" dirty="0" smtClean="0"/>
              <a:t>Outil évolutif sur le cycle </a:t>
            </a:r>
          </a:p>
          <a:p>
            <a:r>
              <a:rPr lang="fr-FR" dirty="0" smtClean="0"/>
              <a:t>Organisation  </a:t>
            </a:r>
            <a:r>
              <a:rPr lang="fr-FR" dirty="0"/>
              <a:t>par domaine</a:t>
            </a:r>
          </a:p>
          <a:p>
            <a:r>
              <a:rPr lang="fr-FR" dirty="0" smtClean="0"/>
              <a:t>Choix de compétences significatives</a:t>
            </a:r>
          </a:p>
          <a:p>
            <a:r>
              <a:rPr lang="fr-FR" dirty="0" smtClean="0"/>
              <a:t>Présence de traces (de nature différentes) de l’activité de l’élève montrant l’évolution de ses progrès</a:t>
            </a:r>
          </a:p>
          <a:p>
            <a:pPr lvl="5">
              <a:buFont typeface="Wingdings" panose="05000000000000000000" pitchFamily="2" charset="2"/>
              <a:buChar char="ü"/>
            </a:pPr>
            <a:r>
              <a:rPr lang="fr-FR" dirty="0"/>
              <a:t>Sur une séquence</a:t>
            </a:r>
          </a:p>
          <a:p>
            <a:pPr lvl="5">
              <a:buFont typeface="Wingdings" panose="05000000000000000000" pitchFamily="2" charset="2"/>
              <a:buChar char="ü"/>
            </a:pPr>
            <a:r>
              <a:rPr lang="fr-FR" dirty="0"/>
              <a:t>Sur une année</a:t>
            </a:r>
          </a:p>
          <a:p>
            <a:pPr lvl="5">
              <a:buFont typeface="Wingdings" panose="05000000000000000000" pitchFamily="2" charset="2"/>
              <a:buChar char="ü"/>
            </a:pPr>
            <a:r>
              <a:rPr lang="fr-FR" dirty="0"/>
              <a:t>Sur le cycle</a:t>
            </a:r>
          </a:p>
          <a:p>
            <a:r>
              <a:rPr lang="fr-FR" dirty="0" smtClean="0"/>
              <a:t>Présence des attendus de fin de cycle</a:t>
            </a:r>
          </a:p>
          <a:p>
            <a:r>
              <a:rPr lang="fr-FR" dirty="0" smtClean="0"/>
              <a:t>Observations des enseignants faisant état des progrès des élèves à des moments différents du cycle qui serviront à compléter la fiche de synthèse à la fin de la GS</a:t>
            </a:r>
          </a:p>
          <a:p>
            <a:pPr marL="2286000" lvl="5"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335958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2936" y="887106"/>
            <a:ext cx="10018713" cy="1542196"/>
          </a:xfrm>
        </p:spPr>
        <p:txBody>
          <a:bodyPr>
            <a:normAutofit/>
          </a:bodyPr>
          <a:lstStyle/>
          <a:p>
            <a:pPr marL="0" indent="0" algn="ctr">
              <a:buNone/>
            </a:pPr>
            <a:r>
              <a:rPr lang="fr-FR" sz="3000" dirty="0" smtClean="0">
                <a:latin typeface="Arial" charset="0"/>
                <a:ea typeface="Arial" charset="0"/>
                <a:cs typeface="Arial" charset="0"/>
                <a:hlinkClick r:id="rId2" action="ppaction://hlinkfile"/>
              </a:rPr>
              <a:t>Témoignage de Nicolas </a:t>
            </a:r>
            <a:r>
              <a:rPr lang="fr-FR" sz="3000" dirty="0" err="1" smtClean="0">
                <a:latin typeface="Arial" charset="0"/>
                <a:ea typeface="Arial" charset="0"/>
                <a:cs typeface="Arial" charset="0"/>
                <a:hlinkClick r:id="rId2" action="ppaction://hlinkfile"/>
              </a:rPr>
              <a:t>Percot</a:t>
            </a:r>
            <a:r>
              <a:rPr lang="fr-FR" sz="3000" dirty="0" smtClean="0">
                <a:latin typeface="Arial" charset="0"/>
                <a:ea typeface="Arial" charset="0"/>
                <a:cs typeface="Arial" charset="0"/>
                <a:hlinkClick r:id="rId2" action="ppaction://hlinkfile"/>
              </a:rPr>
              <a:t> (PEMF La Roche sur </a:t>
            </a:r>
            <a:r>
              <a:rPr lang="fr-FR" sz="3000" dirty="0" err="1" smtClean="0">
                <a:latin typeface="Arial" charset="0"/>
                <a:ea typeface="Arial" charset="0"/>
                <a:cs typeface="Arial" charset="0"/>
                <a:hlinkClick r:id="rId2" action="ppaction://hlinkfile"/>
              </a:rPr>
              <a:t>Yon</a:t>
            </a:r>
            <a:r>
              <a:rPr lang="fr-FR" sz="3000" dirty="0" smtClean="0">
                <a:latin typeface="Arial" charset="0"/>
                <a:ea typeface="Arial" charset="0"/>
                <a:cs typeface="Arial" charset="0"/>
                <a:hlinkClick r:id="rId2" action="ppaction://hlinkfile"/>
              </a:rPr>
              <a:t>) </a:t>
            </a:r>
          </a:p>
          <a:p>
            <a:pPr marL="0" indent="0" algn="ctr">
              <a:buNone/>
            </a:pPr>
            <a:r>
              <a:rPr lang="fr-FR" sz="3000" dirty="0" smtClean="0">
                <a:latin typeface="Arial" charset="0"/>
                <a:ea typeface="Arial" charset="0"/>
                <a:cs typeface="Arial" charset="0"/>
                <a:hlinkClick r:id="rId2" action="ppaction://hlinkfile"/>
              </a:rPr>
              <a:t>la mise en place du carnet de suivi des apprentissages</a:t>
            </a:r>
            <a:endParaRPr lang="fr-FR" sz="3000" dirty="0" smtClean="0">
              <a:latin typeface="Arial" charset="0"/>
              <a:ea typeface="Arial" charset="0"/>
              <a:cs typeface="Arial" charset="0"/>
            </a:endParaRPr>
          </a:p>
          <a:p>
            <a:pPr marL="0" indent="0" algn="ctr">
              <a:buNone/>
            </a:pPr>
            <a:endParaRPr lang="fr-FR" sz="4000" dirty="0" smtClean="0">
              <a:latin typeface="Arial" charset="0"/>
              <a:ea typeface="Arial" charset="0"/>
              <a:cs typeface="Arial" charset="0"/>
            </a:endParaRPr>
          </a:p>
        </p:txBody>
      </p:sp>
      <p:sp>
        <p:nvSpPr>
          <p:cNvPr id="5" name="Espace réservé du contenu 2"/>
          <p:cNvSpPr txBox="1">
            <a:spLocks/>
          </p:cNvSpPr>
          <p:nvPr/>
        </p:nvSpPr>
        <p:spPr>
          <a:xfrm>
            <a:off x="1472936" y="1907501"/>
            <a:ext cx="10018713" cy="397468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lvl="3"/>
            <a:r>
              <a:rPr lang="fr-FR" sz="2400" dirty="0" smtClean="0">
                <a:latin typeface="Arial" charset="0"/>
                <a:ea typeface="Arial" charset="0"/>
                <a:cs typeface="Arial" charset="0"/>
              </a:rPr>
              <a:t> Comment l’outil a t-il été conçu?</a:t>
            </a:r>
          </a:p>
          <a:p>
            <a:pPr lvl="3"/>
            <a:r>
              <a:rPr lang="fr-FR" sz="2400" dirty="0" smtClean="0">
                <a:latin typeface="Arial" charset="0"/>
                <a:ea typeface="Arial" charset="0"/>
                <a:cs typeface="Arial" charset="0"/>
              </a:rPr>
              <a:t> Comment est-il utilisé en classe?</a:t>
            </a:r>
          </a:p>
          <a:p>
            <a:pPr lvl="3"/>
            <a:r>
              <a:rPr lang="fr-FR" sz="2400" dirty="0" smtClean="0">
                <a:latin typeface="Arial" charset="0"/>
                <a:ea typeface="Arial" charset="0"/>
                <a:cs typeface="Arial" charset="0"/>
              </a:rPr>
              <a:t> Quelles sont les conditions pour que l’évaluation soit partagée avec l’élève?</a:t>
            </a:r>
          </a:p>
          <a:p>
            <a:pPr lvl="3"/>
            <a:r>
              <a:rPr lang="fr-FR" sz="2400" dirty="0" smtClean="0">
                <a:latin typeface="Arial" charset="0"/>
                <a:ea typeface="Arial" charset="0"/>
                <a:cs typeface="Arial" charset="0"/>
              </a:rPr>
              <a:t> Quels sont les plus de cet outil?</a:t>
            </a:r>
          </a:p>
          <a:p>
            <a:pPr lvl="3"/>
            <a:r>
              <a:rPr lang="fr-FR" sz="2400" dirty="0" smtClean="0">
                <a:latin typeface="Arial" charset="0"/>
                <a:ea typeface="Arial" charset="0"/>
                <a:cs typeface="Arial" charset="0"/>
              </a:rPr>
              <a:t> Quels conseils pour un collègue qui voudrait se lancer?</a:t>
            </a:r>
            <a:endParaRPr lang="fr-FR" sz="2400" dirty="0">
              <a:latin typeface="Arial" charset="0"/>
              <a:ea typeface="Arial" charset="0"/>
              <a:cs typeface="Arial" charset="0"/>
            </a:endParaRPr>
          </a:p>
        </p:txBody>
      </p:sp>
    </p:spTree>
    <p:extLst>
      <p:ext uri="{BB962C8B-B14F-4D97-AF65-F5344CB8AC3E}">
        <p14:creationId xmlns:p14="http://schemas.microsoft.com/office/powerpoint/2010/main" val="820492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2070" y="488817"/>
            <a:ext cx="10018713" cy="1752599"/>
          </a:xfrm>
        </p:spPr>
        <p:txBody>
          <a:bodyPr/>
          <a:lstStyle/>
          <a:p>
            <a:r>
              <a:rPr lang="fr-FR" b="1" dirty="0" smtClean="0">
                <a:solidFill>
                  <a:srgbClr val="92D050"/>
                </a:solidFill>
                <a:latin typeface="Arial" charset="0"/>
                <a:ea typeface="Arial" charset="0"/>
                <a:cs typeface="Arial" charset="0"/>
              </a:rPr>
              <a:t>Exemples d’utilisation dans la classe</a:t>
            </a:r>
            <a:br>
              <a:rPr lang="fr-FR" b="1" dirty="0" smtClean="0">
                <a:solidFill>
                  <a:srgbClr val="92D050"/>
                </a:solidFill>
                <a:latin typeface="Arial" charset="0"/>
                <a:ea typeface="Arial" charset="0"/>
                <a:cs typeface="Arial" charset="0"/>
              </a:rPr>
            </a:br>
            <a:r>
              <a:rPr lang="fr-FR" b="1" dirty="0" smtClean="0">
                <a:solidFill>
                  <a:srgbClr val="92D050"/>
                </a:solidFill>
                <a:latin typeface="Arial" charset="0"/>
                <a:ea typeface="Arial" charset="0"/>
                <a:cs typeface="Arial" charset="0"/>
              </a:rPr>
              <a:t>classe de GS de Nicolas </a:t>
            </a:r>
            <a:r>
              <a:rPr lang="fr-FR" b="1" dirty="0" err="1" smtClean="0">
                <a:solidFill>
                  <a:srgbClr val="92D050"/>
                </a:solidFill>
                <a:latin typeface="Arial" charset="0"/>
                <a:ea typeface="Arial" charset="0"/>
                <a:cs typeface="Arial" charset="0"/>
              </a:rPr>
              <a:t>Percot</a:t>
            </a:r>
            <a:endParaRPr lang="fr-FR" b="1" dirty="0">
              <a:solidFill>
                <a:srgbClr val="92D050"/>
              </a:solidFill>
              <a:latin typeface="Arial" charset="0"/>
              <a:ea typeface="Arial" charset="0"/>
              <a:cs typeface="Arial" charset="0"/>
            </a:endParaRPr>
          </a:p>
        </p:txBody>
      </p:sp>
      <p:sp>
        <p:nvSpPr>
          <p:cNvPr id="3" name="Titre 1"/>
          <p:cNvSpPr txBox="1">
            <a:spLocks/>
          </p:cNvSpPr>
          <p:nvPr/>
        </p:nvSpPr>
        <p:spPr>
          <a:xfrm>
            <a:off x="1537989" y="2865803"/>
            <a:ext cx="10018713" cy="2211164"/>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lgn="l">
              <a:buClr>
                <a:schemeClr val="accent1">
                  <a:lumMod val="75000"/>
                </a:schemeClr>
              </a:buClr>
              <a:buFont typeface="Wingdings" panose="05000000000000000000" pitchFamily="2" charset="2"/>
              <a:buChar char="ü"/>
            </a:pPr>
            <a:r>
              <a:rPr lang="fr-FR" dirty="0" smtClean="0">
                <a:latin typeface="Arial" charset="0"/>
                <a:ea typeface="Arial" charset="0"/>
                <a:cs typeface="Arial" charset="0"/>
              </a:rPr>
              <a:t>Utilisation sur un </a:t>
            </a:r>
            <a:r>
              <a:rPr lang="fr-FR" dirty="0" smtClean="0">
                <a:latin typeface="Arial" charset="0"/>
                <a:ea typeface="Arial" charset="0"/>
                <a:cs typeface="Arial" charset="0"/>
                <a:hlinkClick r:id="rId2" action="ppaction://hlinkfile"/>
              </a:rPr>
              <a:t>temps d’accueil dirigé</a:t>
            </a:r>
            <a:endParaRPr lang="fr-FR" dirty="0" smtClean="0">
              <a:latin typeface="Arial" charset="0"/>
              <a:ea typeface="Arial" charset="0"/>
              <a:cs typeface="Arial" charset="0"/>
            </a:endParaRPr>
          </a:p>
          <a:p>
            <a:pPr algn="l">
              <a:buClr>
                <a:schemeClr val="accent1">
                  <a:lumMod val="75000"/>
                </a:schemeClr>
              </a:buClr>
            </a:pPr>
            <a:endParaRPr lang="fr-FR" dirty="0" smtClean="0">
              <a:latin typeface="Arial" charset="0"/>
              <a:ea typeface="Arial" charset="0"/>
              <a:cs typeface="Arial" charset="0"/>
            </a:endParaRPr>
          </a:p>
          <a:p>
            <a:pPr marL="571500" indent="-571500" algn="l">
              <a:buClr>
                <a:schemeClr val="accent1">
                  <a:lumMod val="75000"/>
                </a:schemeClr>
              </a:buClr>
              <a:buFont typeface="Wingdings" panose="05000000000000000000" pitchFamily="2" charset="2"/>
              <a:buChar char="ü"/>
            </a:pPr>
            <a:r>
              <a:rPr lang="fr-FR" dirty="0" smtClean="0">
                <a:latin typeface="Arial" charset="0"/>
                <a:ea typeface="Arial" charset="0"/>
                <a:cs typeface="Arial" charset="0"/>
              </a:rPr>
              <a:t>Utilisation au cours d’un </a:t>
            </a:r>
            <a:r>
              <a:rPr lang="fr-FR" dirty="0" smtClean="0">
                <a:latin typeface="Arial" charset="0"/>
                <a:ea typeface="Arial" charset="0"/>
                <a:cs typeface="Arial" charset="0"/>
                <a:hlinkClick r:id="rId3" action="ppaction://hlinkfile"/>
              </a:rPr>
              <a:t>atelier dédié</a:t>
            </a:r>
            <a:endParaRPr lang="fr-FR" dirty="0">
              <a:latin typeface="Arial" charset="0"/>
              <a:ea typeface="Arial" charset="0"/>
              <a:cs typeface="Arial" charset="0"/>
            </a:endParaRPr>
          </a:p>
        </p:txBody>
      </p:sp>
    </p:spTree>
    <p:extLst>
      <p:ext uri="{BB962C8B-B14F-4D97-AF65-F5344CB8AC3E}">
        <p14:creationId xmlns:p14="http://schemas.microsoft.com/office/powerpoint/2010/main" val="202093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3297" y="261258"/>
            <a:ext cx="10018713" cy="1420586"/>
          </a:xfrm>
        </p:spPr>
        <p:txBody>
          <a:bodyPr>
            <a:normAutofit/>
          </a:bodyPr>
          <a:lstStyle/>
          <a:p>
            <a:r>
              <a:rPr lang="fr-FR" sz="4400" b="1" dirty="0" smtClean="0">
                <a:solidFill>
                  <a:srgbClr val="92D050"/>
                </a:solidFill>
              </a:rPr>
              <a:t>Principes d’utilisation du carnet de suivi</a:t>
            </a:r>
            <a:endParaRPr lang="fr-FR" sz="4400" b="1" dirty="0">
              <a:solidFill>
                <a:srgbClr val="92D050"/>
              </a:solidFill>
            </a:endParaRPr>
          </a:p>
        </p:txBody>
      </p:sp>
      <p:sp>
        <p:nvSpPr>
          <p:cNvPr id="3" name="Espace réservé du contenu 2"/>
          <p:cNvSpPr>
            <a:spLocks noGrp="1"/>
          </p:cNvSpPr>
          <p:nvPr>
            <p:ph idx="1"/>
          </p:nvPr>
        </p:nvSpPr>
        <p:spPr>
          <a:xfrm>
            <a:off x="1614939" y="2024743"/>
            <a:ext cx="10018713" cy="5404756"/>
          </a:xfrm>
        </p:spPr>
        <p:txBody>
          <a:bodyPr>
            <a:normAutofit/>
          </a:bodyPr>
          <a:lstStyle/>
          <a:p>
            <a:r>
              <a:rPr lang="fr-FR" sz="3200" dirty="0" smtClean="0"/>
              <a:t>Prendre le temps de l’observation des élèves (instrumentée, spontanée) </a:t>
            </a:r>
            <a:endParaRPr lang="fr-FR" sz="3200" dirty="0"/>
          </a:p>
          <a:p>
            <a:r>
              <a:rPr lang="fr-FR" sz="3200" dirty="0" smtClean="0"/>
              <a:t>Associer les élèves à leurs progrès en identifiant leurs réussites  et en leur permettant de mesurer le chemin parcouru</a:t>
            </a:r>
          </a:p>
          <a:p>
            <a:r>
              <a:rPr lang="fr-FR" sz="3200" dirty="0" smtClean="0"/>
              <a:t>Support de communication avec les familles</a:t>
            </a:r>
          </a:p>
          <a:p>
            <a:r>
              <a:rPr lang="fr-FR" sz="3200" dirty="0" smtClean="0"/>
              <a:t>Outil de continuité au sein du cycle</a:t>
            </a:r>
            <a:endParaRPr lang="fr-FR" sz="3200" dirty="0"/>
          </a:p>
          <a:p>
            <a:pPr marL="2286000" lvl="5"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290558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2350827"/>
            <a:ext cx="10018713" cy="1752599"/>
          </a:xfrm>
        </p:spPr>
        <p:txBody>
          <a:bodyPr>
            <a:normAutofit/>
          </a:bodyPr>
          <a:lstStyle/>
          <a:p>
            <a:r>
              <a:rPr lang="fr-FR" sz="4800" b="1" dirty="0" smtClean="0">
                <a:solidFill>
                  <a:schemeClr val="accent1">
                    <a:lumMod val="75000"/>
                  </a:schemeClr>
                </a:solidFill>
              </a:rPr>
              <a:t>Merci de votre attention</a:t>
            </a:r>
            <a:endParaRPr lang="fr-FR" sz="4800" b="1" dirty="0">
              <a:solidFill>
                <a:schemeClr val="accent1">
                  <a:lumMod val="75000"/>
                </a:schemeClr>
              </a:solidFill>
            </a:endParaRPr>
          </a:p>
        </p:txBody>
      </p:sp>
    </p:spTree>
    <p:extLst>
      <p:ext uri="{BB962C8B-B14F-4D97-AF65-F5344CB8AC3E}">
        <p14:creationId xmlns:p14="http://schemas.microsoft.com/office/powerpoint/2010/main" val="257288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580728180"/>
              </p:ext>
            </p:extLst>
          </p:nvPr>
        </p:nvGraphicFramePr>
        <p:xfrm>
          <a:off x="2190696" y="534588"/>
          <a:ext cx="9216815" cy="5719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83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DFE7E79B-7BE3-4931-855E-2D9A26610A59}"/>
                                            </p:graphicEl>
                                          </p:spTgt>
                                        </p:tgtEl>
                                        <p:attrNameLst>
                                          <p:attrName>style.visibility</p:attrName>
                                        </p:attrNameLst>
                                      </p:cBhvr>
                                      <p:to>
                                        <p:strVal val="visible"/>
                                      </p:to>
                                    </p:set>
                                    <p:anim calcmode="lin" valueType="num">
                                      <p:cBhvr additive="base">
                                        <p:cTn id="7" dur="500" fill="hold"/>
                                        <p:tgtEl>
                                          <p:spTgt spid="4">
                                            <p:graphicEl>
                                              <a:dgm id="{DFE7E79B-7BE3-4931-855E-2D9A26610A5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DFE7E79B-7BE3-4931-855E-2D9A26610A5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CE860BE-5FD5-4F2C-B10A-E58B787EF938}"/>
                                            </p:graphicEl>
                                          </p:spTgt>
                                        </p:tgtEl>
                                        <p:attrNameLst>
                                          <p:attrName>style.visibility</p:attrName>
                                        </p:attrNameLst>
                                      </p:cBhvr>
                                      <p:to>
                                        <p:strVal val="visible"/>
                                      </p:to>
                                    </p:set>
                                    <p:anim calcmode="lin" valueType="num">
                                      <p:cBhvr additive="base">
                                        <p:cTn id="13" dur="500" fill="hold"/>
                                        <p:tgtEl>
                                          <p:spTgt spid="4">
                                            <p:graphicEl>
                                              <a:dgm id="{DCE860BE-5FD5-4F2C-B10A-E58B787EF93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CE860BE-5FD5-4F2C-B10A-E58B787EF938}"/>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17983D9E-A48A-4A1C-8485-15EF4150DA29}"/>
                                            </p:graphicEl>
                                          </p:spTgt>
                                        </p:tgtEl>
                                        <p:attrNameLst>
                                          <p:attrName>style.visibility</p:attrName>
                                        </p:attrNameLst>
                                      </p:cBhvr>
                                      <p:to>
                                        <p:strVal val="visible"/>
                                      </p:to>
                                    </p:set>
                                    <p:anim calcmode="lin" valueType="num">
                                      <p:cBhvr additive="base">
                                        <p:cTn id="17" dur="500" fill="hold"/>
                                        <p:tgtEl>
                                          <p:spTgt spid="4">
                                            <p:graphicEl>
                                              <a:dgm id="{17983D9E-A48A-4A1C-8485-15EF4150DA2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17983D9E-A48A-4A1C-8485-15EF4150DA2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406EDC3A-38C0-4DF8-861F-8F27C3DEC469}"/>
                                            </p:graphicEl>
                                          </p:spTgt>
                                        </p:tgtEl>
                                        <p:attrNameLst>
                                          <p:attrName>style.visibility</p:attrName>
                                        </p:attrNameLst>
                                      </p:cBhvr>
                                      <p:to>
                                        <p:strVal val="visible"/>
                                      </p:to>
                                    </p:set>
                                    <p:anim calcmode="lin" valueType="num">
                                      <p:cBhvr additive="base">
                                        <p:cTn id="23" dur="500" fill="hold"/>
                                        <p:tgtEl>
                                          <p:spTgt spid="4">
                                            <p:graphicEl>
                                              <a:dgm id="{406EDC3A-38C0-4DF8-861F-8F27C3DEC46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406EDC3A-38C0-4DF8-861F-8F27C3DEC469}"/>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DC8A52F9-E4FF-4FE9-AFAA-CAF0AB63A10B}"/>
                                            </p:graphicEl>
                                          </p:spTgt>
                                        </p:tgtEl>
                                        <p:attrNameLst>
                                          <p:attrName>style.visibility</p:attrName>
                                        </p:attrNameLst>
                                      </p:cBhvr>
                                      <p:to>
                                        <p:strVal val="visible"/>
                                      </p:to>
                                    </p:set>
                                    <p:anim calcmode="lin" valueType="num">
                                      <p:cBhvr additive="base">
                                        <p:cTn id="27" dur="500" fill="hold"/>
                                        <p:tgtEl>
                                          <p:spTgt spid="4">
                                            <p:graphicEl>
                                              <a:dgm id="{DC8A52F9-E4FF-4FE9-AFAA-CAF0AB63A10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DC8A52F9-E4FF-4FE9-AFAA-CAF0AB63A10B}"/>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E55952D9-7B45-42AA-AB6A-06F9E674A501}"/>
                                            </p:graphicEl>
                                          </p:spTgt>
                                        </p:tgtEl>
                                        <p:attrNameLst>
                                          <p:attrName>style.visibility</p:attrName>
                                        </p:attrNameLst>
                                      </p:cBhvr>
                                      <p:to>
                                        <p:strVal val="visible"/>
                                      </p:to>
                                    </p:set>
                                    <p:anim calcmode="lin" valueType="num">
                                      <p:cBhvr additive="base">
                                        <p:cTn id="33" dur="500" fill="hold"/>
                                        <p:tgtEl>
                                          <p:spTgt spid="4">
                                            <p:graphicEl>
                                              <a:dgm id="{E55952D9-7B45-42AA-AB6A-06F9E674A501}"/>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E55952D9-7B45-42AA-AB6A-06F9E674A501}"/>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E8361C18-6C12-4AE6-B9CC-B6956F5283FC}"/>
                                            </p:graphicEl>
                                          </p:spTgt>
                                        </p:tgtEl>
                                        <p:attrNameLst>
                                          <p:attrName>style.visibility</p:attrName>
                                        </p:attrNameLst>
                                      </p:cBhvr>
                                      <p:to>
                                        <p:strVal val="visible"/>
                                      </p:to>
                                    </p:set>
                                    <p:anim calcmode="lin" valueType="num">
                                      <p:cBhvr additive="base">
                                        <p:cTn id="37" dur="500" fill="hold"/>
                                        <p:tgtEl>
                                          <p:spTgt spid="4">
                                            <p:graphicEl>
                                              <a:dgm id="{E8361C18-6C12-4AE6-B9CC-B6956F5283F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E8361C18-6C12-4AE6-B9CC-B6956F5283F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51929" y="-122317"/>
            <a:ext cx="10018713" cy="6980317"/>
          </a:xfrm>
        </p:spPr>
        <p:txBody>
          <a:bodyPr>
            <a:normAutofit fontScale="47500" lnSpcReduction="20000"/>
          </a:bodyPr>
          <a:lstStyle/>
          <a:p>
            <a:pPr marL="0" indent="0" algn="ctr">
              <a:buNone/>
            </a:pPr>
            <a:r>
              <a:rPr lang="fr-FR" sz="7600" b="1" dirty="0" smtClean="0">
                <a:solidFill>
                  <a:srgbClr val="92D050"/>
                </a:solidFill>
              </a:rPr>
              <a:t>Une </a:t>
            </a:r>
            <a:r>
              <a:rPr lang="fr-FR" sz="7600" b="1" dirty="0">
                <a:solidFill>
                  <a:srgbClr val="92D050"/>
                </a:solidFill>
              </a:rPr>
              <a:t>école qui pratique une évaluation positive </a:t>
            </a:r>
            <a:endParaRPr lang="fr-FR" sz="7600" b="1" dirty="0" smtClean="0">
              <a:solidFill>
                <a:srgbClr val="92D050"/>
              </a:solidFill>
            </a:endParaRPr>
          </a:p>
          <a:p>
            <a:pPr marL="0" indent="0" algn="ctr">
              <a:buNone/>
            </a:pPr>
            <a:endParaRPr lang="fr-FR" sz="2900" b="1" dirty="0"/>
          </a:p>
          <a:p>
            <a:pPr marL="0" indent="0" algn="just">
              <a:buNone/>
            </a:pPr>
            <a:r>
              <a:rPr lang="fr-FR" sz="5000" dirty="0"/>
              <a:t>L’évaluation constitue un outil de régulation dans l’activité professionnelle des enseignants ; elle n’est pas un instrument de prédiction ni de sélection. Elle repose sur une observation attentive et une interprétation de ce que chaque enfant dit ou fait. Chaque enseignant s’attache à mettre en valeur, au-delà du résultat obtenu, le cheminement de l’enfant et les progrès qu’il fait par rapport à lui-même. Il permet à chacun d’identifier ses réussites, d’en garder des traces, de percevoir leur évolution. Il est attentif à ce que l’enfant peut faire seul, avec son soutien (ce que l’enfant réalise alors anticipe souvent sur ce qu’il fera seul dans un avenir proche) ou avec celui des autres enfants. Il tient compte des différences d’âge et de maturité au sein d’une même classe.</a:t>
            </a:r>
          </a:p>
          <a:p>
            <a:pPr marL="0" indent="0" algn="just">
              <a:buNone/>
            </a:pPr>
            <a:r>
              <a:rPr lang="fr-FR" sz="5000" dirty="0"/>
              <a:t>Adaptée aux spécificités de l’école maternelle, l’évaluation est mise en œuvre selon des modalités définies au sein de l’école. Les enseignants rendent explicites pour les parents les démarches, les attendus et les modalités d'évaluation propres à l'école maternelle. </a:t>
            </a:r>
          </a:p>
          <a:p>
            <a:endParaRPr lang="fr-FR" dirty="0"/>
          </a:p>
        </p:txBody>
      </p:sp>
    </p:spTree>
    <p:extLst>
      <p:ext uri="{BB962C8B-B14F-4D97-AF65-F5344CB8AC3E}">
        <p14:creationId xmlns:p14="http://schemas.microsoft.com/office/powerpoint/2010/main" val="392191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24868" y="2804837"/>
            <a:ext cx="5397190" cy="713678"/>
          </a:xfrm>
        </p:spPr>
        <p:txBody>
          <a:bodyPr>
            <a:normAutofit/>
          </a:bodyPr>
          <a:lstStyle/>
          <a:p>
            <a:pPr marL="0" indent="0" algn="ctr">
              <a:buNone/>
            </a:pPr>
            <a:r>
              <a:rPr lang="fr-FR" sz="3600" b="1" dirty="0" smtClean="0">
                <a:solidFill>
                  <a:srgbClr val="92D050"/>
                </a:solidFill>
                <a:latin typeface="Arial" charset="0"/>
                <a:ea typeface="Arial" charset="0"/>
                <a:cs typeface="Arial" charset="0"/>
              </a:rPr>
              <a:t>Évaluation positive</a:t>
            </a:r>
            <a:endParaRPr lang="fr-FR" sz="3600" b="1" dirty="0">
              <a:solidFill>
                <a:srgbClr val="92D050"/>
              </a:solidFill>
              <a:latin typeface="Arial" charset="0"/>
              <a:ea typeface="Arial" charset="0"/>
              <a:cs typeface="Arial" charset="0"/>
            </a:endParaRPr>
          </a:p>
        </p:txBody>
      </p:sp>
      <p:sp>
        <p:nvSpPr>
          <p:cNvPr id="6" name="ZoneTexte 5"/>
          <p:cNvSpPr txBox="1"/>
          <p:nvPr/>
        </p:nvSpPr>
        <p:spPr>
          <a:xfrm>
            <a:off x="1784195" y="251572"/>
            <a:ext cx="2497873" cy="930456"/>
          </a:xfrm>
          <a:prstGeom prst="rect">
            <a:avLst/>
          </a:prstGeom>
          <a:noFill/>
        </p:spPr>
        <p:txBody>
          <a:bodyPr wrap="square" rtlCol="0">
            <a:spAutoFit/>
          </a:bodyPr>
          <a:lstStyle/>
          <a:p>
            <a:endParaRPr lang="fr-FR"/>
          </a:p>
        </p:txBody>
      </p:sp>
      <p:sp>
        <p:nvSpPr>
          <p:cNvPr id="7" name="ZoneTexte 6"/>
          <p:cNvSpPr txBox="1"/>
          <p:nvPr/>
        </p:nvSpPr>
        <p:spPr>
          <a:xfrm>
            <a:off x="1784194" y="691376"/>
            <a:ext cx="3858323" cy="1384995"/>
          </a:xfrm>
          <a:prstGeom prst="rect">
            <a:avLst/>
          </a:prstGeom>
          <a:noFill/>
          <a:ln>
            <a:solidFill>
              <a:schemeClr val="accent1"/>
            </a:solidFill>
          </a:ln>
        </p:spPr>
        <p:txBody>
          <a:bodyPr wrap="square" rtlCol="0">
            <a:spAutoFit/>
          </a:bodyPr>
          <a:lstStyle/>
          <a:p>
            <a:r>
              <a:rPr lang="fr-FR" sz="2800" dirty="0" smtClean="0">
                <a:latin typeface="Arial" charset="0"/>
                <a:ea typeface="Arial" charset="0"/>
                <a:cs typeface="Arial" charset="0"/>
              </a:rPr>
              <a:t>Traces des réussites tout au long du cycle</a:t>
            </a:r>
          </a:p>
          <a:p>
            <a:endParaRPr lang="fr-FR" sz="2800" dirty="0">
              <a:latin typeface="Arial" charset="0"/>
              <a:ea typeface="Arial" charset="0"/>
              <a:cs typeface="Arial" charset="0"/>
            </a:endParaRPr>
          </a:p>
        </p:txBody>
      </p:sp>
      <p:sp>
        <p:nvSpPr>
          <p:cNvPr id="8" name="ZoneTexte 7"/>
          <p:cNvSpPr txBox="1"/>
          <p:nvPr/>
        </p:nvSpPr>
        <p:spPr>
          <a:xfrm>
            <a:off x="7304047" y="716800"/>
            <a:ext cx="3836021" cy="1384995"/>
          </a:xfrm>
          <a:prstGeom prst="rect">
            <a:avLst/>
          </a:prstGeom>
          <a:noFill/>
          <a:ln>
            <a:solidFill>
              <a:schemeClr val="accent1"/>
            </a:solidFill>
          </a:ln>
        </p:spPr>
        <p:txBody>
          <a:bodyPr wrap="square" rtlCol="0">
            <a:spAutoFit/>
          </a:bodyPr>
          <a:lstStyle/>
          <a:p>
            <a:pPr algn="ctr"/>
            <a:r>
              <a:rPr lang="fr-FR" sz="2800" dirty="0" smtClean="0">
                <a:latin typeface="Arial" charset="0"/>
                <a:ea typeface="Arial" charset="0"/>
                <a:cs typeface="Arial" charset="0"/>
              </a:rPr>
              <a:t>Observation et interprétation de ce que l’enfant fait ou dit</a:t>
            </a:r>
            <a:endParaRPr lang="fr-FR" sz="2800" dirty="0">
              <a:latin typeface="Arial" charset="0"/>
              <a:ea typeface="Arial" charset="0"/>
              <a:cs typeface="Arial" charset="0"/>
            </a:endParaRPr>
          </a:p>
        </p:txBody>
      </p:sp>
      <p:sp>
        <p:nvSpPr>
          <p:cNvPr id="10" name="ZoneTexte 9"/>
          <p:cNvSpPr txBox="1"/>
          <p:nvPr/>
        </p:nvSpPr>
        <p:spPr>
          <a:xfrm>
            <a:off x="7304047" y="4246981"/>
            <a:ext cx="3836021" cy="1815882"/>
          </a:xfrm>
          <a:prstGeom prst="rect">
            <a:avLst/>
          </a:prstGeom>
          <a:noFill/>
          <a:ln>
            <a:solidFill>
              <a:schemeClr val="accent1"/>
            </a:solidFill>
          </a:ln>
        </p:spPr>
        <p:txBody>
          <a:bodyPr wrap="square" rtlCol="0">
            <a:spAutoFit/>
          </a:bodyPr>
          <a:lstStyle/>
          <a:p>
            <a:pPr algn="ctr"/>
            <a:r>
              <a:rPr lang="fr-FR" sz="2800" dirty="0" smtClean="0">
                <a:latin typeface="Arial" charset="0"/>
                <a:ea typeface="Arial" charset="0"/>
                <a:cs typeface="Arial" charset="0"/>
              </a:rPr>
              <a:t>Mise en valeur du cheminement de l’enfant et de ses progrès</a:t>
            </a:r>
            <a:endParaRPr lang="fr-FR" sz="2800" dirty="0">
              <a:latin typeface="Arial" charset="0"/>
              <a:ea typeface="Arial" charset="0"/>
              <a:cs typeface="Arial" charset="0"/>
            </a:endParaRPr>
          </a:p>
        </p:txBody>
      </p:sp>
      <p:sp>
        <p:nvSpPr>
          <p:cNvPr id="11" name="ZoneTexte 10"/>
          <p:cNvSpPr txBox="1"/>
          <p:nvPr/>
        </p:nvSpPr>
        <p:spPr>
          <a:xfrm>
            <a:off x="1400077" y="4331879"/>
            <a:ext cx="3266108" cy="954107"/>
          </a:xfrm>
          <a:prstGeom prst="rect">
            <a:avLst/>
          </a:prstGeom>
          <a:noFill/>
          <a:ln>
            <a:solidFill>
              <a:schemeClr val="accent1"/>
            </a:solidFill>
          </a:ln>
        </p:spPr>
        <p:txBody>
          <a:bodyPr wrap="square" rtlCol="0">
            <a:spAutoFit/>
          </a:bodyPr>
          <a:lstStyle/>
          <a:p>
            <a:r>
              <a:rPr lang="fr-FR" sz="2800" dirty="0" smtClean="0">
                <a:latin typeface="Arial" charset="0"/>
                <a:ea typeface="Arial" charset="0"/>
                <a:cs typeface="Arial" charset="0"/>
              </a:rPr>
              <a:t>Démarche explicite pour les parents </a:t>
            </a:r>
            <a:endParaRPr lang="fr-FR" sz="2800" dirty="0">
              <a:latin typeface="Arial" charset="0"/>
              <a:ea typeface="Arial" charset="0"/>
              <a:cs typeface="Arial" charset="0"/>
            </a:endParaRPr>
          </a:p>
        </p:txBody>
      </p:sp>
      <p:sp>
        <p:nvSpPr>
          <p:cNvPr id="12" name="Ellipse 11"/>
          <p:cNvSpPr/>
          <p:nvPr/>
        </p:nvSpPr>
        <p:spPr>
          <a:xfrm>
            <a:off x="4282068" y="2757017"/>
            <a:ext cx="4482791" cy="85167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12"/>
          <p:cNvCxnSpPr/>
          <p:nvPr/>
        </p:nvCxnSpPr>
        <p:spPr>
          <a:xfrm>
            <a:off x="8465923" y="3411207"/>
            <a:ext cx="656490" cy="80537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V="1">
            <a:off x="3713355" y="3438998"/>
            <a:ext cx="852195" cy="89288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3909060" y="2091197"/>
            <a:ext cx="656490" cy="80537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a:off x="8455770" y="2116621"/>
            <a:ext cx="766287" cy="77994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702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638" y="424543"/>
            <a:ext cx="10566176" cy="1752599"/>
          </a:xfrm>
        </p:spPr>
        <p:txBody>
          <a:bodyPr>
            <a:normAutofit/>
          </a:bodyPr>
          <a:lstStyle/>
          <a:p>
            <a:r>
              <a:rPr lang="fr-FR" sz="4800" b="1" dirty="0" smtClean="0">
                <a:solidFill>
                  <a:srgbClr val="92D050"/>
                </a:solidFill>
              </a:rPr>
              <a:t>Les changements que cela implique</a:t>
            </a:r>
            <a:endParaRPr lang="fr-FR" sz="4800" b="1" dirty="0">
              <a:solidFill>
                <a:srgbClr val="92D050"/>
              </a:solidFill>
            </a:endParaRPr>
          </a:p>
        </p:txBody>
      </p:sp>
      <p:sp>
        <p:nvSpPr>
          <p:cNvPr id="3" name="Espace réservé du contenu 2"/>
          <p:cNvSpPr>
            <a:spLocks noGrp="1"/>
          </p:cNvSpPr>
          <p:nvPr>
            <p:ph idx="1"/>
          </p:nvPr>
        </p:nvSpPr>
        <p:spPr/>
        <p:txBody>
          <a:bodyPr>
            <a:normAutofit/>
          </a:bodyPr>
          <a:lstStyle/>
          <a:p>
            <a:r>
              <a:rPr lang="fr-FR" sz="3600" dirty="0" smtClean="0"/>
              <a:t>Modifier </a:t>
            </a:r>
            <a:r>
              <a:rPr lang="fr-FR" sz="3600" dirty="0"/>
              <a:t>les pratiques d’évaluation</a:t>
            </a:r>
          </a:p>
          <a:p>
            <a:pPr marL="0" indent="0">
              <a:buNone/>
            </a:pPr>
            <a:endParaRPr lang="fr-FR" sz="3600" dirty="0" smtClean="0"/>
          </a:p>
          <a:p>
            <a:r>
              <a:rPr lang="fr-FR" sz="3600" dirty="0" smtClean="0"/>
              <a:t>Changer la conception du livret d’évaluation</a:t>
            </a:r>
          </a:p>
          <a:p>
            <a:pPr marL="0" indent="0">
              <a:buNone/>
            </a:pPr>
            <a:endParaRPr lang="fr-FR" sz="2800" dirty="0" smtClean="0"/>
          </a:p>
          <a:p>
            <a:pPr marL="0" indent="0">
              <a:buNone/>
            </a:pPr>
            <a:endParaRPr lang="fr-FR" dirty="0"/>
          </a:p>
        </p:txBody>
      </p:sp>
    </p:spTree>
    <p:extLst>
      <p:ext uri="{BB962C8B-B14F-4D97-AF65-F5344CB8AC3E}">
        <p14:creationId xmlns:p14="http://schemas.microsoft.com/office/powerpoint/2010/main" val="292662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9689" y="2289910"/>
            <a:ext cx="10028953" cy="1899953"/>
          </a:xfrm>
        </p:spPr>
        <p:txBody>
          <a:bodyPr>
            <a:normAutofit fontScale="90000"/>
          </a:bodyPr>
          <a:lstStyle/>
          <a:p>
            <a:pPr marL="571500" indent="-571500" algn="l">
              <a:buClr>
                <a:schemeClr val="accent1">
                  <a:lumMod val="75000"/>
                </a:schemeClr>
              </a:buClr>
              <a:buFont typeface="Wingdings" panose="05000000000000000000" pitchFamily="2" charset="2"/>
              <a:buChar char="ü"/>
            </a:pPr>
            <a:r>
              <a:rPr lang="fr-FR" dirty="0" smtClean="0">
                <a:latin typeface="Arial" charset="0"/>
                <a:ea typeface="Arial" charset="0"/>
                <a:cs typeface="Arial" charset="0"/>
              </a:rPr>
              <a:t>Extrait séminaire </a:t>
            </a:r>
            <a:r>
              <a:rPr lang="fr-FR" dirty="0">
                <a:latin typeface="Arial" charset="0"/>
                <a:ea typeface="Arial" charset="0"/>
                <a:cs typeface="Arial" charset="0"/>
              </a:rPr>
              <a:t>IEN </a:t>
            </a:r>
            <a:r>
              <a:rPr lang="fr-FR" dirty="0" smtClean="0">
                <a:latin typeface="Arial" charset="0"/>
                <a:ea typeface="Arial" charset="0"/>
                <a:cs typeface="Arial" charset="0"/>
              </a:rPr>
              <a:t>Maternelle mars 2016</a:t>
            </a:r>
            <a:br>
              <a:rPr lang="fr-FR" dirty="0" smtClean="0">
                <a:latin typeface="Arial" charset="0"/>
                <a:ea typeface="Arial" charset="0"/>
                <a:cs typeface="Arial" charset="0"/>
              </a:rPr>
            </a:br>
            <a:r>
              <a:rPr lang="fr-FR" dirty="0" smtClean="0">
                <a:latin typeface="Arial" charset="0"/>
                <a:ea typeface="Arial" charset="0"/>
                <a:cs typeface="Arial" charset="0"/>
              </a:rPr>
              <a:t>						</a:t>
            </a:r>
            <a:r>
              <a:rPr lang="fr-FR" dirty="0" smtClean="0">
                <a:latin typeface="Arial" charset="0"/>
                <a:ea typeface="Arial" charset="0"/>
                <a:cs typeface="Arial" charset="0"/>
                <a:hlinkClick r:id="rId2" action="ppaction://hlinkfile"/>
              </a:rPr>
              <a:t>Viviane </a:t>
            </a:r>
            <a:r>
              <a:rPr lang="fr-FR" dirty="0" err="1">
                <a:latin typeface="Arial" charset="0"/>
                <a:ea typeface="Arial" charset="0"/>
                <a:cs typeface="Arial" charset="0"/>
                <a:hlinkClick r:id="rId2" action="ppaction://hlinkfile"/>
              </a:rPr>
              <a:t>Bouysse</a:t>
            </a:r>
            <a:r>
              <a:rPr lang="fr-FR" dirty="0">
                <a:latin typeface="Arial" charset="0"/>
                <a:ea typeface="Arial" charset="0"/>
                <a:cs typeface="Arial" charset="0"/>
                <a:hlinkClick r:id="rId2" action="ppaction://hlinkfile"/>
              </a:rPr>
              <a:t> </a:t>
            </a:r>
            <a:r>
              <a:rPr lang="fr-FR" dirty="0" smtClean="0">
                <a:latin typeface="Arial" charset="0"/>
                <a:ea typeface="Arial" charset="0"/>
                <a:cs typeface="Arial" charset="0"/>
              </a:rPr>
              <a:t/>
            </a:r>
            <a:br>
              <a:rPr lang="fr-FR" dirty="0" smtClean="0">
                <a:latin typeface="Arial" charset="0"/>
                <a:ea typeface="Arial" charset="0"/>
                <a:cs typeface="Arial" charset="0"/>
              </a:rPr>
            </a:br>
            <a:r>
              <a:rPr lang="fr-FR" dirty="0" smtClean="0">
                <a:latin typeface="Arial" charset="0"/>
                <a:ea typeface="Arial" charset="0"/>
                <a:cs typeface="Arial" charset="0"/>
              </a:rPr>
              <a:t/>
            </a:r>
            <a:br>
              <a:rPr lang="fr-FR" dirty="0" smtClean="0">
                <a:latin typeface="Arial" charset="0"/>
                <a:ea typeface="Arial" charset="0"/>
                <a:cs typeface="Arial" charset="0"/>
              </a:rPr>
            </a:br>
            <a:endParaRPr lang="fr-FR" sz="3100" dirty="0">
              <a:latin typeface="Arial" charset="0"/>
              <a:ea typeface="Arial" charset="0"/>
              <a:cs typeface="Arial" charset="0"/>
            </a:endParaRPr>
          </a:p>
        </p:txBody>
      </p:sp>
      <p:sp>
        <p:nvSpPr>
          <p:cNvPr id="4" name="ZoneTexte 3"/>
          <p:cNvSpPr txBox="1"/>
          <p:nvPr/>
        </p:nvSpPr>
        <p:spPr>
          <a:xfrm>
            <a:off x="1692321" y="905646"/>
            <a:ext cx="9949217" cy="707886"/>
          </a:xfrm>
          <a:prstGeom prst="rect">
            <a:avLst/>
          </a:prstGeom>
          <a:noFill/>
          <a:ln>
            <a:noFill/>
          </a:ln>
        </p:spPr>
        <p:txBody>
          <a:bodyPr wrap="square" rtlCol="0">
            <a:spAutoFit/>
          </a:bodyPr>
          <a:lstStyle/>
          <a:p>
            <a:pPr algn="ctr"/>
            <a:r>
              <a:rPr lang="fr-FR" sz="4000" b="1" dirty="0" smtClean="0">
                <a:solidFill>
                  <a:schemeClr val="accent1">
                    <a:lumMod val="75000"/>
                  </a:schemeClr>
                </a:solidFill>
                <a:latin typeface="Arial" charset="0"/>
                <a:ea typeface="Arial" charset="0"/>
                <a:cs typeface="Arial" charset="0"/>
              </a:rPr>
              <a:t>Modifier les pratiques d’évaluation</a:t>
            </a:r>
            <a:endParaRPr lang="fr-FR" sz="4000" b="1" dirty="0">
              <a:solidFill>
                <a:schemeClr val="accent1">
                  <a:lumMod val="75000"/>
                </a:schemeClr>
              </a:solidFill>
              <a:latin typeface="Arial" charset="0"/>
              <a:ea typeface="Arial" charset="0"/>
              <a:cs typeface="Arial" charset="0"/>
            </a:endParaRPr>
          </a:p>
        </p:txBody>
      </p:sp>
      <p:sp>
        <p:nvSpPr>
          <p:cNvPr id="5" name="Titre 1"/>
          <p:cNvSpPr txBox="1">
            <a:spLocks/>
          </p:cNvSpPr>
          <p:nvPr/>
        </p:nvSpPr>
        <p:spPr>
          <a:xfrm>
            <a:off x="1409690" y="3888973"/>
            <a:ext cx="10028953" cy="242994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lvl="4" indent="-571500" defTabSz="457200">
              <a:spcBef>
                <a:spcPct val="0"/>
              </a:spcBef>
              <a:buClr>
                <a:schemeClr val="accent1">
                  <a:lumMod val="75000"/>
                </a:schemeClr>
              </a:buClr>
              <a:buFont typeface="Wingdings" panose="05000000000000000000" pitchFamily="2" charset="2"/>
              <a:buChar char="ü"/>
            </a:pPr>
            <a:r>
              <a:rPr lang="fr-FR" sz="14400" dirty="0" smtClean="0">
                <a:latin typeface="Arial" charset="0"/>
                <a:ea typeface="Arial" charset="0"/>
                <a:cs typeface="Arial" charset="0"/>
              </a:rPr>
              <a:t>Ressources EDUSCOL </a:t>
            </a:r>
            <a:r>
              <a:rPr lang="fr-FR" sz="11200" dirty="0" smtClean="0">
                <a:latin typeface="Arial" charset="0"/>
                <a:ea typeface="Arial" charset="0"/>
                <a:cs typeface="Arial" charset="0"/>
              </a:rPr>
              <a:t>«</a:t>
            </a:r>
            <a:r>
              <a:rPr lang="fr-FR" sz="11200" dirty="0">
                <a:latin typeface="Arial" charset="0"/>
                <a:ea typeface="Arial" charset="0"/>
                <a:cs typeface="Arial" charset="0"/>
              </a:rPr>
              <a:t> Suivi et évaluation </a:t>
            </a:r>
            <a:r>
              <a:rPr lang="fr-FR" sz="11200" dirty="0" smtClean="0">
                <a:latin typeface="Arial" charset="0"/>
                <a:ea typeface="Arial" charset="0"/>
                <a:cs typeface="Arial" charset="0"/>
              </a:rPr>
              <a:t>»</a:t>
            </a:r>
            <a:endParaRPr lang="fr-FR" sz="11200" dirty="0">
              <a:latin typeface="Arial" charset="0"/>
              <a:ea typeface="Arial" charset="0"/>
              <a:cs typeface="Arial" charset="0"/>
            </a:endParaRPr>
          </a:p>
          <a:p>
            <a:pPr marL="2400300" lvl="4" indent="-571500">
              <a:buClr>
                <a:schemeClr val="accent1">
                  <a:lumMod val="75000"/>
                </a:schemeClr>
              </a:buClr>
              <a:buFont typeface="Arial" panose="020B0604020202020204" pitchFamily="34" charset="0"/>
              <a:buChar char="•"/>
            </a:pPr>
            <a:r>
              <a:rPr lang="fr-FR" sz="9600" dirty="0" smtClean="0">
                <a:latin typeface="Arial" charset="0"/>
                <a:ea typeface="Arial" charset="0"/>
                <a:cs typeface="Arial" charset="0"/>
                <a:hlinkClick r:id="rId3" action="ppaction://hlinkfile"/>
              </a:rPr>
              <a:t>De l’observation instrumentée au carnet de suivi</a:t>
            </a:r>
            <a:endParaRPr lang="fr-FR" sz="9600" dirty="0" smtClean="0">
              <a:latin typeface="Arial" charset="0"/>
              <a:ea typeface="Arial" charset="0"/>
              <a:cs typeface="Arial" charset="0"/>
            </a:endParaRPr>
          </a:p>
          <a:p>
            <a:pPr marL="2400300" lvl="4" indent="-571500">
              <a:buClr>
                <a:schemeClr val="accent1">
                  <a:lumMod val="75000"/>
                </a:schemeClr>
              </a:buClr>
              <a:buFont typeface="Arial" panose="020B0604020202020204" pitchFamily="34" charset="0"/>
              <a:buChar char="•"/>
            </a:pPr>
            <a:r>
              <a:rPr lang="fr-FR" sz="9600" dirty="0" smtClean="0">
                <a:latin typeface="Arial" charset="0"/>
                <a:ea typeface="Arial" charset="0"/>
                <a:cs typeface="Arial" charset="0"/>
                <a:hlinkClick r:id="rId4" action="ppaction://hlinkfile"/>
              </a:rPr>
              <a:t>Les </a:t>
            </a:r>
            <a:r>
              <a:rPr lang="fr-FR" sz="9600" dirty="0">
                <a:latin typeface="Arial" charset="0"/>
                <a:ea typeface="Arial" charset="0"/>
                <a:cs typeface="Arial" charset="0"/>
                <a:hlinkClick r:id="rId4" action="ppaction://hlinkfile"/>
              </a:rPr>
              <a:t>indicateurs de </a:t>
            </a:r>
            <a:r>
              <a:rPr lang="fr-FR" sz="9600" dirty="0" smtClean="0">
                <a:latin typeface="Arial" charset="0"/>
                <a:ea typeface="Arial" charset="0"/>
                <a:cs typeface="Arial" charset="0"/>
                <a:hlinkClick r:id="rId4" action="ppaction://hlinkfile"/>
              </a:rPr>
              <a:t>progrès</a:t>
            </a:r>
            <a:endParaRPr lang="fr-FR" sz="9600" dirty="0">
              <a:latin typeface="Arial" charset="0"/>
              <a:ea typeface="Arial" charset="0"/>
              <a:cs typeface="Arial" charset="0"/>
            </a:endParaRPr>
          </a:p>
          <a:p>
            <a:pPr marL="2400300" lvl="4" indent="-571500">
              <a:buClr>
                <a:schemeClr val="accent1">
                  <a:lumMod val="75000"/>
                </a:schemeClr>
              </a:buClr>
              <a:buFont typeface="Arial" panose="020B0604020202020204" pitchFamily="34" charset="0"/>
              <a:buChar char="•"/>
            </a:pPr>
            <a:r>
              <a:rPr lang="fr-FR" sz="9600" dirty="0">
                <a:latin typeface="Arial" charset="0"/>
                <a:ea typeface="Arial" charset="0"/>
                <a:cs typeface="Arial" charset="0"/>
                <a:hlinkClick r:id="rId5" action="ppaction://hlinkfile"/>
              </a:rPr>
              <a:t>Carte </a:t>
            </a:r>
            <a:r>
              <a:rPr lang="fr-FR" sz="9600" dirty="0" smtClean="0">
                <a:latin typeface="Arial" charset="0"/>
                <a:ea typeface="Arial" charset="0"/>
                <a:cs typeface="Arial" charset="0"/>
                <a:hlinkClick r:id="rId5" action="ppaction://hlinkfile"/>
              </a:rPr>
              <a:t>mentale</a:t>
            </a:r>
            <a:endParaRPr lang="fr-FR" sz="9600" dirty="0">
              <a:latin typeface="Arial" charset="0"/>
              <a:ea typeface="Arial" charset="0"/>
              <a:cs typeface="Arial" charset="0"/>
            </a:endParaRPr>
          </a:p>
          <a:p>
            <a:pPr marL="2400300" lvl="4" indent="-571500">
              <a:buClr>
                <a:srgbClr val="00B050"/>
              </a:buClr>
              <a:buFont typeface="Wingdings" panose="05000000000000000000" pitchFamily="2" charset="2"/>
              <a:buChar char="ü"/>
            </a:pPr>
            <a:endParaRPr lang="fr-FR" sz="2400" dirty="0" smtClean="0">
              <a:latin typeface="Arial" charset="0"/>
              <a:ea typeface="Arial" charset="0"/>
              <a:cs typeface="Arial" charset="0"/>
            </a:endParaRPr>
          </a:p>
          <a:p>
            <a:pPr marL="2400300" lvl="4" indent="-571500">
              <a:buClr>
                <a:srgbClr val="00B050"/>
              </a:buClr>
              <a:buFont typeface="Wingdings" panose="05000000000000000000" pitchFamily="2" charset="2"/>
              <a:buChar char="ü"/>
            </a:pPr>
            <a:endParaRPr lang="fr-FR" sz="2400" dirty="0">
              <a:latin typeface="Arial" charset="0"/>
              <a:ea typeface="Arial" charset="0"/>
              <a:cs typeface="Arial" charset="0"/>
            </a:endParaRPr>
          </a:p>
          <a:p>
            <a:pPr marL="2400300" lvl="4" indent="-571500">
              <a:buClr>
                <a:srgbClr val="00B050"/>
              </a:buClr>
              <a:buFont typeface="Wingdings" panose="05000000000000000000" pitchFamily="2" charset="2"/>
              <a:buChar char="ü"/>
            </a:pPr>
            <a:endParaRPr lang="fr-FR" sz="2200" dirty="0" smtClean="0">
              <a:latin typeface="Arial" charset="0"/>
              <a:ea typeface="Arial" charset="0"/>
              <a:cs typeface="Arial" charset="0"/>
            </a:endParaRPr>
          </a:p>
          <a:p>
            <a:pPr algn="l">
              <a:buClr>
                <a:srgbClr val="00B050"/>
              </a:buClr>
            </a:pPr>
            <a:r>
              <a:rPr lang="fr-FR" sz="4400" dirty="0">
                <a:latin typeface="Arial" charset="0"/>
                <a:ea typeface="Arial" charset="0"/>
                <a:cs typeface="Arial" charset="0"/>
              </a:rPr>
              <a:t>	</a:t>
            </a:r>
            <a:endParaRPr lang="fr-FR" sz="4400" dirty="0" smtClean="0">
              <a:latin typeface="Arial" charset="0"/>
              <a:ea typeface="Arial" charset="0"/>
              <a:cs typeface="Arial" charset="0"/>
            </a:endParaRPr>
          </a:p>
          <a:p>
            <a:pPr algn="l">
              <a:buClr>
                <a:srgbClr val="00B050"/>
              </a:buClr>
            </a:pPr>
            <a:r>
              <a:rPr lang="fr-FR" sz="3100" dirty="0" smtClean="0">
                <a:latin typeface="Arial" charset="0"/>
                <a:ea typeface="Arial" charset="0"/>
                <a:cs typeface="Arial" charset="0"/>
              </a:rPr>
              <a:t/>
            </a:r>
            <a:br>
              <a:rPr lang="fr-FR" sz="3100" dirty="0" smtClean="0">
                <a:latin typeface="Arial" charset="0"/>
                <a:ea typeface="Arial" charset="0"/>
                <a:cs typeface="Arial" charset="0"/>
              </a:rPr>
            </a:br>
            <a:endParaRPr lang="fr-FR" sz="3100" dirty="0">
              <a:latin typeface="Arial" charset="0"/>
              <a:ea typeface="Arial" charset="0"/>
              <a:cs typeface="Arial" charset="0"/>
            </a:endParaRPr>
          </a:p>
        </p:txBody>
      </p:sp>
    </p:spTree>
    <p:extLst>
      <p:ext uri="{BB962C8B-B14F-4D97-AF65-F5344CB8AC3E}">
        <p14:creationId xmlns:p14="http://schemas.microsoft.com/office/powerpoint/2010/main" val="52739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01502" y="427974"/>
            <a:ext cx="9949217" cy="707886"/>
          </a:xfrm>
          <a:prstGeom prst="rect">
            <a:avLst/>
          </a:prstGeom>
          <a:noFill/>
          <a:ln>
            <a:noFill/>
          </a:ln>
        </p:spPr>
        <p:txBody>
          <a:bodyPr wrap="square" rtlCol="0">
            <a:spAutoFit/>
          </a:bodyPr>
          <a:lstStyle/>
          <a:p>
            <a:pPr algn="ctr"/>
            <a:r>
              <a:rPr lang="fr-FR" sz="4000" b="1" dirty="0" smtClean="0">
                <a:solidFill>
                  <a:schemeClr val="accent1">
                    <a:lumMod val="75000"/>
                  </a:schemeClr>
                </a:solidFill>
                <a:latin typeface="Arial" charset="0"/>
                <a:ea typeface="Arial" charset="0"/>
                <a:cs typeface="Arial" charset="0"/>
              </a:rPr>
              <a:t>Changer la conception du livret</a:t>
            </a:r>
            <a:endParaRPr lang="fr-FR" sz="4000" b="1" dirty="0">
              <a:solidFill>
                <a:schemeClr val="accent1">
                  <a:lumMod val="75000"/>
                </a:schemeClr>
              </a:solidFill>
              <a:latin typeface="Arial" charset="0"/>
              <a:ea typeface="Arial" charset="0"/>
              <a:cs typeface="Arial" charset="0"/>
            </a:endParaRPr>
          </a:p>
        </p:txBody>
      </p:sp>
      <p:graphicFrame>
        <p:nvGraphicFramePr>
          <p:cNvPr id="6" name="Diagramme 5"/>
          <p:cNvGraphicFramePr/>
          <p:nvPr>
            <p:extLst>
              <p:ext uri="{D42A27DB-BD31-4B8C-83A1-F6EECF244321}">
                <p14:modId xmlns:p14="http://schemas.microsoft.com/office/powerpoint/2010/main" val="2880356785"/>
              </p:ext>
            </p:extLst>
          </p:nvPr>
        </p:nvGraphicFramePr>
        <p:xfrm>
          <a:off x="2359546" y="129287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4145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491141703"/>
              </p:ext>
            </p:extLst>
          </p:nvPr>
        </p:nvGraphicFramePr>
        <p:xfrm>
          <a:off x="1433015" y="382136"/>
          <a:ext cx="10505346" cy="5890995"/>
        </p:xfrm>
        <a:graphic>
          <a:graphicData uri="http://schemas.openxmlformats.org/drawingml/2006/table">
            <a:tbl>
              <a:tblPr firstRow="1" firstCol="1" bandRow="1">
                <a:tableStyleId>{BC89EF96-8CEA-46FF-86C4-4CE0E7609802}</a:tableStyleId>
              </a:tblPr>
              <a:tblGrid>
                <a:gridCol w="5728659"/>
                <a:gridCol w="4776687"/>
              </a:tblGrid>
              <a:tr h="944998">
                <a:tc>
                  <a:txBody>
                    <a:bodyPr/>
                    <a:lstStyle/>
                    <a:p>
                      <a:pPr algn="ctr">
                        <a:lnSpc>
                          <a:spcPct val="115000"/>
                        </a:lnSpc>
                        <a:spcAft>
                          <a:spcPts val="0"/>
                        </a:spcAft>
                      </a:pPr>
                      <a:r>
                        <a:rPr lang="fr-FR" sz="2400" dirty="0">
                          <a:solidFill>
                            <a:schemeClr val="accent1">
                              <a:lumMod val="75000"/>
                            </a:schemeClr>
                          </a:solidFill>
                          <a:effectLst/>
                          <a:latin typeface="Arial" charset="0"/>
                          <a:ea typeface="Arial" charset="0"/>
                          <a:cs typeface="Arial" charset="0"/>
                        </a:rPr>
                        <a:t>Le carnet de suivi peut être à la fois :</a:t>
                      </a:r>
                    </a:p>
                  </a:txBody>
                  <a:tcPr marL="9525" marR="9525" marT="9525" marB="9525" anchor="ctr"/>
                </a:tc>
                <a:tc>
                  <a:txBody>
                    <a:bodyPr/>
                    <a:lstStyle/>
                    <a:p>
                      <a:pPr algn="ctr">
                        <a:lnSpc>
                          <a:spcPct val="115000"/>
                        </a:lnSpc>
                        <a:spcAft>
                          <a:spcPts val="0"/>
                        </a:spcAft>
                      </a:pPr>
                      <a:r>
                        <a:rPr lang="fr-FR" sz="2400" dirty="0">
                          <a:solidFill>
                            <a:schemeClr val="accent1">
                              <a:lumMod val="75000"/>
                            </a:schemeClr>
                          </a:solidFill>
                          <a:effectLst/>
                          <a:latin typeface="Arial" charset="0"/>
                          <a:ea typeface="Arial" charset="0"/>
                          <a:cs typeface="Arial" charset="0"/>
                        </a:rPr>
                        <a:t>Le carnet de suivi n'est pas :</a:t>
                      </a:r>
                    </a:p>
                  </a:txBody>
                  <a:tcPr marL="9525" marR="9525" marT="9525" marB="9525" anchor="ctr"/>
                </a:tc>
              </a:tr>
              <a:tr h="1085302">
                <a:tc>
                  <a:txBody>
                    <a:bodyPr/>
                    <a:lstStyle/>
                    <a:p>
                      <a:pPr>
                        <a:lnSpc>
                          <a:spcPct val="115000"/>
                        </a:lnSpc>
                        <a:spcAft>
                          <a:spcPts val="0"/>
                        </a:spcAft>
                      </a:pPr>
                      <a:r>
                        <a:rPr lang="fr-FR" sz="1600" dirty="0">
                          <a:effectLst/>
                        </a:rPr>
                        <a:t>Un carnet d'observation au long cours</a:t>
                      </a:r>
                      <a:br>
                        <a:rPr lang="fr-FR" sz="1600" dirty="0">
                          <a:effectLst/>
                        </a:rPr>
                      </a:br>
                      <a:r>
                        <a:rPr lang="fr-FR" sz="1600" dirty="0">
                          <a:effectLst/>
                        </a:rPr>
                        <a:t>Un recueil d'observations régulières sur un temps suffisamment long pour permettre aux apprentissages de se réaliser.</a:t>
                      </a:r>
                      <a:endParaRPr lang="fr-FR" sz="1600" dirty="0">
                        <a:solidFill>
                          <a:schemeClr val="tx1"/>
                        </a:solidFill>
                        <a:effectLst/>
                        <a:latin typeface="Calibri"/>
                        <a:ea typeface="Calibri"/>
                        <a:cs typeface="Times New Roman"/>
                      </a:endParaRPr>
                    </a:p>
                  </a:txBody>
                  <a:tcPr marL="9525" marR="9525" marT="9525" marB="9525" anchor="ctr"/>
                </a:tc>
                <a:tc>
                  <a:txBody>
                    <a:bodyPr/>
                    <a:lstStyle/>
                    <a:p>
                      <a:pPr>
                        <a:lnSpc>
                          <a:spcPct val="115000"/>
                        </a:lnSpc>
                        <a:spcAft>
                          <a:spcPts val="0"/>
                        </a:spcAft>
                      </a:pPr>
                      <a:r>
                        <a:rPr lang="fr-FR" sz="1600" dirty="0">
                          <a:effectLst/>
                        </a:rPr>
                        <a:t>Un livret de compétences décliné en sous-compétences</a:t>
                      </a:r>
                      <a:br>
                        <a:rPr lang="fr-FR" sz="1600" dirty="0">
                          <a:effectLst/>
                        </a:rPr>
                      </a:br>
                      <a:r>
                        <a:rPr lang="fr-FR" sz="1600" dirty="0">
                          <a:effectLst/>
                        </a:rPr>
                        <a:t>Un tableau d'items cochés.</a:t>
                      </a:r>
                      <a:endParaRPr lang="fr-FR" sz="1600" dirty="0">
                        <a:effectLst/>
                        <a:latin typeface="Calibri"/>
                        <a:ea typeface="Calibri"/>
                        <a:cs typeface="Times New Roman"/>
                      </a:endParaRPr>
                    </a:p>
                  </a:txBody>
                  <a:tcPr marL="9525" marR="9525" marT="9525" marB="9525" anchor="ctr"/>
                </a:tc>
              </a:tr>
              <a:tr h="1683773">
                <a:tc>
                  <a:txBody>
                    <a:bodyPr/>
                    <a:lstStyle/>
                    <a:p>
                      <a:pPr>
                        <a:lnSpc>
                          <a:spcPct val="115000"/>
                        </a:lnSpc>
                        <a:spcAft>
                          <a:spcPts val="0"/>
                        </a:spcAft>
                      </a:pPr>
                      <a:r>
                        <a:rPr lang="fr-FR" sz="1600" dirty="0">
                          <a:effectLst/>
                        </a:rPr>
                        <a:t>Un carnet de traces et une interprétation synthétique de l'enseignant</a:t>
                      </a:r>
                      <a:br>
                        <a:rPr lang="fr-FR" sz="1600" dirty="0">
                          <a:effectLst/>
                        </a:rPr>
                      </a:br>
                      <a:r>
                        <a:rPr lang="fr-FR" sz="1600" dirty="0">
                          <a:effectLst/>
                        </a:rPr>
                        <a:t>Un document qui peut prendre des formes diverses, dans lequel l'enseignant présente des traces significatives de l'activité de l'enfant et une interprétation synthétique de l'évolution de son parcours d'apprentissage.</a:t>
                      </a:r>
                      <a:endParaRPr lang="fr-FR" sz="1600" dirty="0">
                        <a:solidFill>
                          <a:schemeClr val="tx1"/>
                        </a:solidFill>
                        <a:effectLst/>
                        <a:latin typeface="Calibri"/>
                        <a:ea typeface="Calibri"/>
                        <a:cs typeface="Times New Roman"/>
                      </a:endParaRPr>
                    </a:p>
                  </a:txBody>
                  <a:tcPr marL="9525" marR="9525" marT="9525" marB="9525" anchor="ctr"/>
                </a:tc>
                <a:tc>
                  <a:txBody>
                    <a:bodyPr/>
                    <a:lstStyle/>
                    <a:p>
                      <a:pPr>
                        <a:lnSpc>
                          <a:spcPct val="115000"/>
                        </a:lnSpc>
                        <a:spcAft>
                          <a:spcPts val="0"/>
                        </a:spcAft>
                      </a:pPr>
                      <a:r>
                        <a:rPr lang="fr-FR" sz="1600" dirty="0">
                          <a:effectLst/>
                        </a:rPr>
                        <a:t>Un catalogue de fiches d'évaluation</a:t>
                      </a:r>
                      <a:br>
                        <a:rPr lang="fr-FR" sz="1600" dirty="0">
                          <a:effectLst/>
                        </a:rPr>
                      </a:br>
                      <a:r>
                        <a:rPr lang="fr-FR" sz="1600" dirty="0">
                          <a:effectLst/>
                        </a:rPr>
                        <a:t>Un catalogue de fiches d'évaluation, d'exercices réalisés collectivement à un instant T.</a:t>
                      </a:r>
                      <a:endParaRPr lang="fr-FR" sz="1600" dirty="0">
                        <a:effectLst/>
                        <a:latin typeface="Calibri"/>
                        <a:ea typeface="Calibri"/>
                        <a:cs typeface="Times New Roman"/>
                      </a:endParaRPr>
                    </a:p>
                  </a:txBody>
                  <a:tcPr marL="9525" marR="9525" marT="9525" marB="9525" anchor="ctr"/>
                </a:tc>
              </a:tr>
              <a:tr h="2159149">
                <a:tc>
                  <a:txBody>
                    <a:bodyPr/>
                    <a:lstStyle/>
                    <a:p>
                      <a:pPr>
                        <a:lnSpc>
                          <a:spcPct val="115000"/>
                        </a:lnSpc>
                        <a:spcAft>
                          <a:spcPts val="0"/>
                        </a:spcAft>
                      </a:pPr>
                      <a:r>
                        <a:rPr lang="fr-FR" sz="1600" dirty="0">
                          <a:effectLst/>
                        </a:rPr>
                        <a:t>Un carnet de communication pour les parents et les enseignants</a:t>
                      </a:r>
                      <a:br>
                        <a:rPr lang="fr-FR" sz="1600" dirty="0">
                          <a:effectLst/>
                        </a:rPr>
                      </a:br>
                      <a:r>
                        <a:rPr lang="fr-FR" sz="1600" dirty="0">
                          <a:effectLst/>
                        </a:rPr>
                        <a:t>Un outil qui permet de rendre compte des progrès, qui les met en valeur et en perspective, sur la base d'observables définis. Un carnet dont le contenu doit être simple, compréhensible et lisible par les parents. Une ressource qui rend compte du cheminement de l'élève pour renseigner la synthèse des acquis à la fin de la G.S.</a:t>
                      </a:r>
                      <a:endParaRPr lang="fr-FR" sz="1600" dirty="0">
                        <a:solidFill>
                          <a:schemeClr val="tx1"/>
                        </a:solidFill>
                        <a:effectLst/>
                        <a:latin typeface="Calibri"/>
                        <a:ea typeface="Calibri"/>
                        <a:cs typeface="Times New Roman"/>
                      </a:endParaRPr>
                    </a:p>
                  </a:txBody>
                  <a:tcPr marL="9525" marR="9525" marT="9525" marB="9525" anchor="ctr"/>
                </a:tc>
                <a:tc>
                  <a:txBody>
                    <a:bodyPr/>
                    <a:lstStyle/>
                    <a:p>
                      <a:pPr>
                        <a:lnSpc>
                          <a:spcPct val="115000"/>
                        </a:lnSpc>
                        <a:spcAft>
                          <a:spcPts val="0"/>
                        </a:spcAft>
                      </a:pPr>
                      <a:r>
                        <a:rPr lang="fr-FR" sz="1600" dirty="0">
                          <a:effectLst/>
                        </a:rPr>
                        <a:t>Un simple cahier d'élève</a:t>
                      </a:r>
                      <a:br>
                        <a:rPr lang="fr-FR" sz="1600" dirty="0">
                          <a:effectLst/>
                        </a:rPr>
                      </a:br>
                      <a:r>
                        <a:rPr lang="fr-FR" sz="1600" dirty="0">
                          <a:effectLst/>
                        </a:rPr>
                        <a:t>Le cahier de l'élève au jour le jour.</a:t>
                      </a:r>
                      <a:endParaRPr lang="fr-FR" sz="1600" dirty="0">
                        <a:effectLst/>
                        <a:latin typeface="Calibri"/>
                        <a:ea typeface="Calibri"/>
                        <a:cs typeface="Times New Roman"/>
                      </a:endParaRPr>
                    </a:p>
                  </a:txBody>
                  <a:tcPr marL="9525" marR="9525" marT="9525" marB="9525" anchor="ctr"/>
                </a:tc>
              </a:tr>
            </a:tbl>
          </a:graphicData>
        </a:graphic>
      </p:graphicFrame>
      <p:sp>
        <p:nvSpPr>
          <p:cNvPr id="3" name="ZoneTexte 2"/>
          <p:cNvSpPr txBox="1"/>
          <p:nvPr/>
        </p:nvSpPr>
        <p:spPr>
          <a:xfrm>
            <a:off x="6324600" y="6446520"/>
            <a:ext cx="5613762" cy="369332"/>
          </a:xfrm>
          <a:prstGeom prst="rect">
            <a:avLst/>
          </a:prstGeom>
          <a:noFill/>
        </p:spPr>
        <p:txBody>
          <a:bodyPr wrap="square" rtlCol="0">
            <a:spAutoFit/>
          </a:bodyPr>
          <a:lstStyle/>
          <a:p>
            <a:r>
              <a:rPr lang="fr-FR" dirty="0" smtClean="0"/>
              <a:t>Extrait des ressources programme maternelle </a:t>
            </a:r>
            <a:r>
              <a:rPr lang="fr-FR" dirty="0" err="1"/>
              <a:t>E</a:t>
            </a:r>
            <a:r>
              <a:rPr lang="fr-FR" dirty="0" err="1" smtClean="0"/>
              <a:t>duscol</a:t>
            </a:r>
            <a:endParaRPr lang="fr-FR" dirty="0"/>
          </a:p>
        </p:txBody>
      </p:sp>
    </p:spTree>
    <p:extLst>
      <p:ext uri="{BB962C8B-B14F-4D97-AF65-F5344CB8AC3E}">
        <p14:creationId xmlns:p14="http://schemas.microsoft.com/office/powerpoint/2010/main" val="2389094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9625" y="326572"/>
            <a:ext cx="10018713" cy="1311159"/>
          </a:xfrm>
        </p:spPr>
        <p:txBody>
          <a:bodyPr>
            <a:normAutofit/>
          </a:bodyPr>
          <a:lstStyle/>
          <a:p>
            <a:r>
              <a:rPr lang="fr-FR" sz="3600" b="1" dirty="0" smtClean="0">
                <a:solidFill>
                  <a:srgbClr val="92D050"/>
                </a:solidFill>
              </a:rPr>
              <a:t>Exemples de carnets de suivi des apprentissages</a:t>
            </a:r>
            <a:endParaRPr lang="fr-FR" sz="3600" b="1" dirty="0">
              <a:solidFill>
                <a:srgbClr val="92D050"/>
              </a:solidFill>
            </a:endParaRPr>
          </a:p>
        </p:txBody>
      </p:sp>
      <p:sp>
        <p:nvSpPr>
          <p:cNvPr id="3" name="Espace réservé du contenu 2"/>
          <p:cNvSpPr>
            <a:spLocks noGrp="1"/>
          </p:cNvSpPr>
          <p:nvPr>
            <p:ph idx="1"/>
          </p:nvPr>
        </p:nvSpPr>
        <p:spPr>
          <a:xfrm>
            <a:off x="1457014" y="1179392"/>
            <a:ext cx="10348300" cy="5562601"/>
          </a:xfrm>
        </p:spPr>
        <p:txBody>
          <a:bodyPr>
            <a:normAutofit/>
          </a:bodyPr>
          <a:lstStyle/>
          <a:p>
            <a:pPr>
              <a:buFont typeface="Wingdings" panose="05000000000000000000" pitchFamily="2" charset="2"/>
              <a:buChar char="ü"/>
            </a:pPr>
            <a:r>
              <a:rPr lang="fr-FR" dirty="0" smtClean="0"/>
              <a:t>Carnet de suivi des apprentissages d’</a:t>
            </a:r>
            <a:r>
              <a:rPr lang="fr-FR" dirty="0" smtClean="0">
                <a:hlinkClick r:id="rId2" action="ppaction://hlinkfile"/>
              </a:rPr>
              <a:t>Enzo</a:t>
            </a:r>
            <a:r>
              <a:rPr lang="fr-FR" dirty="0" smtClean="0"/>
              <a:t> (</a:t>
            </a:r>
            <a:r>
              <a:rPr lang="fr-FR" dirty="0" err="1" smtClean="0"/>
              <a:t>Eduscol</a:t>
            </a:r>
            <a:r>
              <a:rPr lang="fr-FR" dirty="0" smtClean="0"/>
              <a:t>)</a:t>
            </a:r>
          </a:p>
          <a:p>
            <a:pPr>
              <a:buFont typeface="Wingdings" panose="05000000000000000000" pitchFamily="2" charset="2"/>
              <a:buChar char="ü"/>
            </a:pPr>
            <a:r>
              <a:rPr lang="fr-FR" dirty="0"/>
              <a:t>Carnet de suivi </a:t>
            </a:r>
            <a:r>
              <a:rPr lang="fr-FR" dirty="0" smtClean="0"/>
              <a:t>des apprentissages de </a:t>
            </a:r>
            <a:r>
              <a:rPr lang="fr-FR" dirty="0" smtClean="0">
                <a:hlinkClick r:id="rId3" action="ppaction://hlinkfile"/>
              </a:rPr>
              <a:t>Myriam</a:t>
            </a:r>
            <a:r>
              <a:rPr lang="fr-FR" dirty="0" smtClean="0"/>
              <a:t> (</a:t>
            </a:r>
            <a:r>
              <a:rPr lang="fr-FR" dirty="0" err="1" smtClean="0"/>
              <a:t>Eduscol</a:t>
            </a:r>
            <a:r>
              <a:rPr lang="fr-FR" dirty="0" smtClean="0"/>
              <a:t>)</a:t>
            </a:r>
          </a:p>
          <a:p>
            <a:pPr>
              <a:buFont typeface="Wingdings" panose="05000000000000000000" pitchFamily="2" charset="2"/>
              <a:buChar char="ü"/>
            </a:pPr>
            <a:r>
              <a:rPr lang="fr-FR" dirty="0"/>
              <a:t>Carnet de suivi des apprentissages de </a:t>
            </a:r>
            <a:r>
              <a:rPr lang="fr-FR" dirty="0">
                <a:hlinkClick r:id="rId4" action="ppaction://hlinkfile"/>
              </a:rPr>
              <a:t>Sami</a:t>
            </a:r>
            <a:r>
              <a:rPr lang="fr-FR" dirty="0"/>
              <a:t> </a:t>
            </a:r>
            <a:r>
              <a:rPr lang="fr-FR" dirty="0" smtClean="0"/>
              <a:t> (</a:t>
            </a:r>
            <a:r>
              <a:rPr lang="fr-FR" dirty="0" err="1" smtClean="0"/>
              <a:t>Eduscol</a:t>
            </a:r>
            <a:r>
              <a:rPr lang="fr-FR" dirty="0" smtClean="0"/>
              <a:t>)</a:t>
            </a:r>
          </a:p>
          <a:p>
            <a:pPr>
              <a:buFont typeface="Wingdings" panose="05000000000000000000" pitchFamily="2" charset="2"/>
              <a:buChar char="ü"/>
            </a:pPr>
            <a:r>
              <a:rPr lang="fr-FR" dirty="0"/>
              <a:t>Carnet de suivi des apprentissages de </a:t>
            </a:r>
            <a:r>
              <a:rPr lang="fr-FR" dirty="0" smtClean="0">
                <a:hlinkClick r:id="rId5" action="ppaction://hlinkfile"/>
              </a:rPr>
              <a:t>GS</a:t>
            </a:r>
            <a:endParaRPr lang="fr-FR" dirty="0" smtClean="0"/>
          </a:p>
          <a:p>
            <a:pPr>
              <a:buFont typeface="Wingdings" panose="05000000000000000000" pitchFamily="2" charset="2"/>
              <a:buChar char="ü"/>
            </a:pPr>
            <a:r>
              <a:rPr lang="fr-FR" dirty="0" smtClean="0"/>
              <a:t>Fiche de progrès en graphisme </a:t>
            </a:r>
            <a:r>
              <a:rPr lang="fr-FR" dirty="0" smtClean="0">
                <a:hlinkClick r:id="rId6" action="ppaction://hlinkfile"/>
              </a:rPr>
              <a:t>PS</a:t>
            </a:r>
            <a:endParaRPr lang="fr-FR" dirty="0" smtClean="0"/>
          </a:p>
          <a:p>
            <a:pPr>
              <a:buFont typeface="Wingdings" panose="05000000000000000000" pitchFamily="2" charset="2"/>
              <a:buChar char="ü"/>
            </a:pPr>
            <a:r>
              <a:rPr lang="fr-FR" dirty="0"/>
              <a:t>Fiche de progrès en </a:t>
            </a:r>
            <a:r>
              <a:rPr lang="fr-FR" dirty="0" smtClean="0"/>
              <a:t>écriture du prénom </a:t>
            </a:r>
            <a:r>
              <a:rPr lang="fr-FR" dirty="0" smtClean="0">
                <a:hlinkClick r:id="rId7" action="ppaction://hlinkfile"/>
              </a:rPr>
              <a:t>MS</a:t>
            </a:r>
            <a:endParaRPr lang="fr-FR" dirty="0" smtClean="0"/>
          </a:p>
          <a:p>
            <a:pPr>
              <a:buFont typeface="Wingdings" panose="05000000000000000000" pitchFamily="2" charset="2"/>
              <a:buChar char="ü"/>
            </a:pPr>
            <a:r>
              <a:rPr lang="fr-FR" dirty="0" smtClean="0"/>
              <a:t>Fiche de progrès </a:t>
            </a:r>
            <a:r>
              <a:rPr lang="fr-FR" dirty="0" smtClean="0">
                <a:hlinkClick r:id="rId8" action="ppaction://hlinkfile"/>
              </a:rPr>
              <a:t>module natation</a:t>
            </a:r>
            <a:r>
              <a:rPr lang="fr-FR" dirty="0" smtClean="0"/>
              <a:t> GS </a:t>
            </a:r>
          </a:p>
          <a:p>
            <a:pPr marL="0" indent="0">
              <a:buNone/>
            </a:pPr>
            <a:r>
              <a:rPr lang="fr-FR" dirty="0"/>
              <a:t>	</a:t>
            </a:r>
            <a:r>
              <a:rPr lang="fr-FR" dirty="0" smtClean="0"/>
              <a:t>	(Fiche de </a:t>
            </a:r>
            <a:r>
              <a:rPr lang="fr-FR" dirty="0" smtClean="0">
                <a:hlinkClick r:id="rId9" action="ppaction://hlinkfile"/>
              </a:rPr>
              <a:t>Synthèse</a:t>
            </a:r>
            <a:r>
              <a:rPr lang="fr-FR" dirty="0" smtClean="0"/>
              <a:t> des acquis scolaires à la fin de l’école maternelle)</a:t>
            </a:r>
            <a:endParaRPr lang="fr-FR" dirty="0"/>
          </a:p>
        </p:txBody>
      </p:sp>
    </p:spTree>
    <p:extLst>
      <p:ext uri="{BB962C8B-B14F-4D97-AF65-F5344CB8AC3E}">
        <p14:creationId xmlns:p14="http://schemas.microsoft.com/office/powerpoint/2010/main" val="348194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TM03457496[[fn=Parallaxe]]</Template>
  <TotalTime>1439</TotalTime>
  <Words>487</Words>
  <Application>Microsoft Office PowerPoint</Application>
  <PresentationFormat>Personnalisé</PresentationFormat>
  <Paragraphs>81</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Parallaxe</vt:lpstr>
      <vt:lpstr>Présentation PowerPoint</vt:lpstr>
      <vt:lpstr>Présentation PowerPoint</vt:lpstr>
      <vt:lpstr>Présentation PowerPoint</vt:lpstr>
      <vt:lpstr>Présentation PowerPoint</vt:lpstr>
      <vt:lpstr>Les changements que cela implique</vt:lpstr>
      <vt:lpstr>Extrait séminaire IEN Maternelle mars 2016       Viviane Bouysse   </vt:lpstr>
      <vt:lpstr>Présentation PowerPoint</vt:lpstr>
      <vt:lpstr>Présentation PowerPoint</vt:lpstr>
      <vt:lpstr>Exemples de carnets de suivi des apprentissages</vt:lpstr>
      <vt:lpstr>Principes de conception du carnet de suivi</vt:lpstr>
      <vt:lpstr>Présentation PowerPoint</vt:lpstr>
      <vt:lpstr>Exemples d’utilisation dans la classe classe de GS de Nicolas Percot</vt:lpstr>
      <vt:lpstr>Principes d’utilisation du carnet de suivi</vt:lpstr>
      <vt:lpstr>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cpeps</dc:creator>
  <cp:lastModifiedBy>CP</cp:lastModifiedBy>
  <cp:revision>58</cp:revision>
  <dcterms:created xsi:type="dcterms:W3CDTF">2015-11-11T09:42:04Z</dcterms:created>
  <dcterms:modified xsi:type="dcterms:W3CDTF">2016-10-11T15:22:28Z</dcterms:modified>
</cp:coreProperties>
</file>